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unknown"/>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923" autoAdjust="0"/>
  </p:normalViewPr>
  <p:slideViewPr>
    <p:cSldViewPr>
      <p:cViewPr varScale="1">
        <p:scale>
          <a:sx n="83" d="100"/>
          <a:sy n="83" d="100"/>
        </p:scale>
        <p:origin x="-7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A18D3D-271E-428E-91D4-99315E35EEF1}" type="datetimeFigureOut">
              <a:rPr lang="en-AU" smtClean="0"/>
              <a:t>23/11/2011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BA2F0E-8EBB-4D75-894C-88A869840DAC}" type="slidenum">
              <a:rPr lang="en-AU" smtClean="0"/>
              <a:t>‹#›</a:t>
            </a:fld>
            <a:endParaRPr lang="en-AU"/>
          </a:p>
        </p:txBody>
      </p:sp>
    </p:spTree>
    <p:extLst>
      <p:ext uri="{BB962C8B-B14F-4D97-AF65-F5344CB8AC3E}">
        <p14:creationId xmlns:p14="http://schemas.microsoft.com/office/powerpoint/2010/main" val="2416510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Intelligence"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en.wikipedia.org/wiki/Intelligent_agent" TargetMode="External"/><Relationship Id="rId4" Type="http://schemas.openxmlformats.org/officeDocument/2006/relationships/hyperlink" Target="http://en.wikipedia.org/wiki/Computer_science"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Machine"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en.wikipedia.org/wiki/Visual_display_unit" TargetMode="External"/><Relationship Id="rId4" Type="http://schemas.openxmlformats.org/officeDocument/2006/relationships/hyperlink" Target="http://en.wikipedia.org/wiki/Keyboard_(computing)"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Humanoid_robot"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en.wikipedia.org/wiki/Artificial_intelligence" TargetMode="External"/><Relationship Id="rId5" Type="http://schemas.openxmlformats.org/officeDocument/2006/relationships/hyperlink" Target="http://en.wikipedia.org/wiki/TOSY" TargetMode="External"/><Relationship Id="rId4" Type="http://schemas.openxmlformats.org/officeDocument/2006/relationships/hyperlink" Target="http://en.wikipedia.org/wiki/Table_tenni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smtClean="0"/>
              <a:t>Artificial intelligence</a:t>
            </a:r>
            <a:r>
              <a:rPr lang="en-AU" dirty="0" smtClean="0"/>
              <a:t> (</a:t>
            </a:r>
            <a:r>
              <a:rPr lang="en-AU" b="1" dirty="0" smtClean="0"/>
              <a:t>AI</a:t>
            </a:r>
            <a:r>
              <a:rPr lang="en-AU" dirty="0" smtClean="0"/>
              <a:t>) is the </a:t>
            </a:r>
            <a:r>
              <a:rPr lang="en-AU" dirty="0" smtClean="0">
                <a:hlinkClick r:id="rId3" action="ppaction://hlinkfile" tooltip="Intelligence"/>
              </a:rPr>
              <a:t>intelligence</a:t>
            </a:r>
            <a:r>
              <a:rPr lang="en-AU" dirty="0" smtClean="0"/>
              <a:t> of machines and the branch of </a:t>
            </a:r>
            <a:r>
              <a:rPr lang="en-AU" dirty="0" smtClean="0">
                <a:hlinkClick r:id="rId4" action="ppaction://hlinkfile" tooltip="Computer science"/>
              </a:rPr>
              <a:t>computer science</a:t>
            </a:r>
            <a:r>
              <a:rPr lang="en-AU" dirty="0" smtClean="0"/>
              <a:t> that aims to create it.  The field is defined as "the study and design of intelligent agents" where an </a:t>
            </a:r>
            <a:r>
              <a:rPr lang="en-AU" dirty="0" smtClean="0">
                <a:hlinkClick r:id="rId5" action="ppaction://hlinkfile" tooltip="Intelligent agent"/>
              </a:rPr>
              <a:t>intelligent agent</a:t>
            </a:r>
            <a:r>
              <a:rPr lang="en-AU" dirty="0" smtClean="0"/>
              <a:t> is a system that perceives its environment and takes actions that maximize its chances of success,</a:t>
            </a:r>
            <a:r>
              <a:rPr lang="en-AU" baseline="0" dirty="0" smtClean="0"/>
              <a:t> or simply put, the engineering and science to create an intelligent machine.</a:t>
            </a:r>
          </a:p>
          <a:p>
            <a:endParaRPr lang="en-US" baseline="0" dirty="0" smtClean="0"/>
          </a:p>
          <a:p>
            <a:r>
              <a:rPr lang="en-AU" dirty="0" smtClean="0"/>
              <a:t>The field was founded on the claim that a central property of humans, intelligence can be so precisely described that it can be simulated by a machine.</a:t>
            </a:r>
          </a:p>
          <a:p>
            <a:endParaRPr lang="en-US" dirty="0" smtClean="0"/>
          </a:p>
          <a:p>
            <a:r>
              <a:rPr lang="en-AU" dirty="0" smtClean="0"/>
              <a:t>Artificial intelligence has been the subject of optimism, but has also suffered setbacks and, today, has become an essential part of the technology industry, providing the heavy lifting for many of the most difficult problems in computer science</a:t>
            </a:r>
            <a:endParaRPr lang="en-AU" dirty="0"/>
          </a:p>
        </p:txBody>
      </p:sp>
      <p:sp>
        <p:nvSpPr>
          <p:cNvPr id="4" name="Slide Number Placeholder 3"/>
          <p:cNvSpPr>
            <a:spLocks noGrp="1"/>
          </p:cNvSpPr>
          <p:nvPr>
            <p:ph type="sldNum" sz="quarter" idx="10"/>
          </p:nvPr>
        </p:nvSpPr>
        <p:spPr/>
        <p:txBody>
          <a:bodyPr/>
          <a:lstStyle/>
          <a:p>
            <a:fld id="{F2BA2F0E-8EBB-4D75-894C-88A869840DAC}" type="slidenum">
              <a:rPr lang="en-AU" smtClean="0"/>
              <a:t>2</a:t>
            </a:fld>
            <a:endParaRPr lang="en-AU"/>
          </a:p>
        </p:txBody>
      </p:sp>
    </p:spTree>
    <p:extLst>
      <p:ext uri="{BB962C8B-B14F-4D97-AF65-F5344CB8AC3E}">
        <p14:creationId xmlns:p14="http://schemas.microsoft.com/office/powerpoint/2010/main" val="989607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AI research is highly technical and specialized, divided into subfields that often fail in the task of communicating with each other. Subfields have grown up around particular institutions, the work of individual researchers, the solution of specific problems, longstanding differences of opinion about how AI should be done and the application of widely differing tools. The central problems of AI include such traits as reasoning, knowledge, planning, learning, communication, perception and the ability to move and manipulate objects.</a:t>
            </a:r>
            <a:r>
              <a:rPr lang="en-AU" baseline="30000" dirty="0" smtClean="0"/>
              <a:t> </a:t>
            </a:r>
            <a:r>
              <a:rPr lang="en-AU" dirty="0" smtClean="0"/>
              <a:t>General intelligence is still among the field's long term goals</a:t>
            </a:r>
            <a:endParaRPr lang="en-AU" dirty="0"/>
          </a:p>
        </p:txBody>
      </p:sp>
      <p:sp>
        <p:nvSpPr>
          <p:cNvPr id="4" name="Slide Number Placeholder 3"/>
          <p:cNvSpPr>
            <a:spLocks noGrp="1"/>
          </p:cNvSpPr>
          <p:nvPr>
            <p:ph type="sldNum" sz="quarter" idx="10"/>
          </p:nvPr>
        </p:nvSpPr>
        <p:spPr/>
        <p:txBody>
          <a:bodyPr/>
          <a:lstStyle/>
          <a:p>
            <a:fld id="{F2BA2F0E-8EBB-4D75-894C-88A869840DAC}" type="slidenum">
              <a:rPr lang="en-AU" smtClean="0"/>
              <a:t>3</a:t>
            </a:fld>
            <a:endParaRPr lang="en-AU"/>
          </a:p>
        </p:txBody>
      </p:sp>
    </p:spTree>
    <p:extLst>
      <p:ext uri="{BB962C8B-B14F-4D97-AF65-F5344CB8AC3E}">
        <p14:creationId xmlns:p14="http://schemas.microsoft.com/office/powerpoint/2010/main" val="2890616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a:t>
            </a:r>
            <a:r>
              <a:rPr lang="en-AU" b="1" dirty="0" smtClean="0"/>
              <a:t>Turing test</a:t>
            </a:r>
            <a:r>
              <a:rPr lang="en-AU" dirty="0" smtClean="0"/>
              <a:t> is a test of a </a:t>
            </a:r>
            <a:r>
              <a:rPr lang="en-AU" dirty="0" smtClean="0">
                <a:hlinkClick r:id="rId3" action="ppaction://hlinkfile" tooltip="Machine"/>
              </a:rPr>
              <a:t>machine</a:t>
            </a:r>
            <a:r>
              <a:rPr lang="en-AU" dirty="0" smtClean="0"/>
              <a:t>'s ability to exhibit intelligent behaviour</a:t>
            </a:r>
            <a:r>
              <a:rPr lang="en-AU" baseline="0" dirty="0" smtClean="0"/>
              <a:t>, it was designed by Alan Turing in a paper he wrote back in 1950 and has become the basis for testing Artificial intelligence for human behavior.</a:t>
            </a:r>
            <a:r>
              <a:rPr lang="en-AU" dirty="0" smtClean="0"/>
              <a:t> All participants are separated from one another. If the judge cannot reliably tell the machine from the human, the machine is said to have passed the test. The test does not check the ability to give the correct answer, it checks how closely the answer resembles typical human answers. The conversation is also limited to a text-only channel such as a </a:t>
            </a:r>
            <a:r>
              <a:rPr lang="en-AU" dirty="0" smtClean="0">
                <a:hlinkClick r:id="rId4" action="ppaction://hlinkfile" tooltip="Keyboard (computing)"/>
              </a:rPr>
              <a:t>computer keyboard</a:t>
            </a:r>
            <a:r>
              <a:rPr lang="en-AU" dirty="0" smtClean="0"/>
              <a:t> and </a:t>
            </a:r>
            <a:r>
              <a:rPr lang="en-AU" dirty="0" smtClean="0">
                <a:hlinkClick r:id="rId5" action="ppaction://hlinkfile" tooltip="Visual display unit"/>
              </a:rPr>
              <a:t>screen</a:t>
            </a:r>
            <a:r>
              <a:rPr lang="en-AU" dirty="0" smtClean="0"/>
              <a:t> so that the result is not dependent on the machine's ability to render words into audio.</a:t>
            </a:r>
          </a:p>
          <a:p>
            <a:endParaRPr lang="en-US" dirty="0" smtClean="0"/>
          </a:p>
          <a:p>
            <a:endParaRPr lang="en-AU" dirty="0"/>
          </a:p>
        </p:txBody>
      </p:sp>
      <p:sp>
        <p:nvSpPr>
          <p:cNvPr id="4" name="Slide Number Placeholder 3"/>
          <p:cNvSpPr>
            <a:spLocks noGrp="1"/>
          </p:cNvSpPr>
          <p:nvPr>
            <p:ph type="sldNum" sz="quarter" idx="10"/>
          </p:nvPr>
        </p:nvSpPr>
        <p:spPr/>
        <p:txBody>
          <a:bodyPr/>
          <a:lstStyle/>
          <a:p>
            <a:fld id="{F2BA2F0E-8EBB-4D75-894C-88A869840DAC}" type="slidenum">
              <a:rPr lang="en-AU" smtClean="0"/>
              <a:t>4</a:t>
            </a:fld>
            <a:endParaRPr lang="en-AU"/>
          </a:p>
        </p:txBody>
      </p:sp>
    </p:spTree>
    <p:extLst>
      <p:ext uri="{BB962C8B-B14F-4D97-AF65-F5344CB8AC3E}">
        <p14:creationId xmlns:p14="http://schemas.microsoft.com/office/powerpoint/2010/main" val="2060682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1" dirty="0" smtClean="0"/>
              <a:t>TOPIO</a:t>
            </a:r>
            <a:r>
              <a:rPr lang="en-AU" dirty="0" smtClean="0"/>
              <a:t> is a </a:t>
            </a:r>
            <a:r>
              <a:rPr lang="en-AU" dirty="0" smtClean="0">
                <a:hlinkClick r:id="rId3" action="ppaction://hlinkfile" tooltip="Humanoid robot"/>
              </a:rPr>
              <a:t>humanoid robot</a:t>
            </a:r>
            <a:r>
              <a:rPr lang="en-AU" dirty="0" smtClean="0"/>
              <a:t> designed to play </a:t>
            </a:r>
            <a:r>
              <a:rPr lang="en-AU" dirty="0" smtClean="0">
                <a:hlinkClick r:id="rId4" action="ppaction://hlinkfile" tooltip="Table tennis"/>
              </a:rPr>
              <a:t>table tennis</a:t>
            </a:r>
            <a:r>
              <a:rPr lang="en-AU" dirty="0" smtClean="0"/>
              <a:t> against a human being. It has been developed since 2005 by </a:t>
            </a:r>
            <a:r>
              <a:rPr lang="en-AU" dirty="0" smtClean="0">
                <a:hlinkClick r:id="rId5" action="ppaction://hlinkfile" tooltip="TOSY"/>
              </a:rPr>
              <a:t>TOSY</a:t>
            </a:r>
            <a:r>
              <a:rPr lang="en-AU" dirty="0" smtClean="0"/>
              <a:t>, a robotics firm in Vietnam. TOPIO 3.0,</a:t>
            </a:r>
            <a:r>
              <a:rPr lang="en-AU" baseline="0" dirty="0" smtClean="0"/>
              <a:t> the latest version so far,</a:t>
            </a:r>
            <a:r>
              <a:rPr lang="en-AU" dirty="0" smtClean="0"/>
              <a:t> stands approximately 1.88 m tall and weighs 120 kg. Every TOPIO uses an advanced </a:t>
            </a:r>
            <a:r>
              <a:rPr lang="en-AU" dirty="0" smtClean="0">
                <a:hlinkClick r:id="rId6" action="ppaction://hlinkfile" tooltip="Artificial intelligence"/>
              </a:rPr>
              <a:t>artificial intelligence</a:t>
            </a:r>
            <a:r>
              <a:rPr lang="en-AU" dirty="0" smtClean="0"/>
              <a:t> system to learn and continuously improve its skill level while playing.</a:t>
            </a:r>
            <a:endParaRPr lang="en-AU" dirty="0"/>
          </a:p>
        </p:txBody>
      </p:sp>
      <p:sp>
        <p:nvSpPr>
          <p:cNvPr id="4" name="Slide Number Placeholder 3"/>
          <p:cNvSpPr>
            <a:spLocks noGrp="1"/>
          </p:cNvSpPr>
          <p:nvPr>
            <p:ph type="sldNum" sz="quarter" idx="10"/>
          </p:nvPr>
        </p:nvSpPr>
        <p:spPr/>
        <p:txBody>
          <a:bodyPr/>
          <a:lstStyle/>
          <a:p>
            <a:fld id="{F2BA2F0E-8EBB-4D75-894C-88A869840DAC}" type="slidenum">
              <a:rPr lang="en-AU" smtClean="0"/>
              <a:t>5</a:t>
            </a:fld>
            <a:endParaRPr lang="en-AU"/>
          </a:p>
        </p:txBody>
      </p:sp>
    </p:spTree>
    <p:extLst>
      <p:ext uri="{BB962C8B-B14F-4D97-AF65-F5344CB8AC3E}">
        <p14:creationId xmlns:p14="http://schemas.microsoft.com/office/powerpoint/2010/main" val="56265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a:t>
            </a:r>
            <a:r>
              <a:rPr lang="en-US" baseline="0" dirty="0" smtClean="0"/>
              <a:t> a few pictures to show how the TOPIO project has developed since its original unveiling back in 2007, since then, it has been made to have more freedom of movement with the joints on the body and faster recognition and reaction times, unfortunately there isn’t much up to date information on the latest model or any videos to show what it can do since 2007, the only real information that has been displayed is the specifications.</a:t>
            </a:r>
            <a:endParaRPr lang="en-AU" dirty="0"/>
          </a:p>
        </p:txBody>
      </p:sp>
      <p:sp>
        <p:nvSpPr>
          <p:cNvPr id="4" name="Slide Number Placeholder 3"/>
          <p:cNvSpPr>
            <a:spLocks noGrp="1"/>
          </p:cNvSpPr>
          <p:nvPr>
            <p:ph type="sldNum" sz="quarter" idx="10"/>
          </p:nvPr>
        </p:nvSpPr>
        <p:spPr/>
        <p:txBody>
          <a:bodyPr/>
          <a:lstStyle/>
          <a:p>
            <a:fld id="{F2BA2F0E-8EBB-4D75-894C-88A869840DAC}" type="slidenum">
              <a:rPr lang="en-AU" smtClean="0"/>
              <a:t>6</a:t>
            </a:fld>
            <a:endParaRPr lang="en-AU"/>
          </a:p>
        </p:txBody>
      </p:sp>
    </p:spTree>
    <p:extLst>
      <p:ext uri="{BB962C8B-B14F-4D97-AF65-F5344CB8AC3E}">
        <p14:creationId xmlns:p14="http://schemas.microsoft.com/office/powerpoint/2010/main" val="91252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you can see, as development went on, nearly everything changed about TOPIO, for a start, it was made more humanoid and more functionality was added over the years, allowing the AI built in to operate faster and with </a:t>
            </a:r>
            <a:r>
              <a:rPr lang="en-US" baseline="0" smtClean="0"/>
              <a:t>more freedom.</a:t>
            </a:r>
            <a:endParaRPr lang="en-AU"/>
          </a:p>
        </p:txBody>
      </p:sp>
      <p:sp>
        <p:nvSpPr>
          <p:cNvPr id="4" name="Slide Number Placeholder 3"/>
          <p:cNvSpPr>
            <a:spLocks noGrp="1"/>
          </p:cNvSpPr>
          <p:nvPr>
            <p:ph type="sldNum" sz="quarter" idx="10"/>
          </p:nvPr>
        </p:nvSpPr>
        <p:spPr/>
        <p:txBody>
          <a:bodyPr/>
          <a:lstStyle/>
          <a:p>
            <a:fld id="{F2BA2F0E-8EBB-4D75-894C-88A869840DAC}" type="slidenum">
              <a:rPr lang="en-AU" smtClean="0"/>
              <a:t>7</a:t>
            </a:fld>
            <a:endParaRPr lang="en-AU"/>
          </a:p>
        </p:txBody>
      </p:sp>
    </p:spTree>
    <p:extLst>
      <p:ext uri="{BB962C8B-B14F-4D97-AF65-F5344CB8AC3E}">
        <p14:creationId xmlns:p14="http://schemas.microsoft.com/office/powerpoint/2010/main" val="1931895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467ABF9-9325-4777-91AB-915FC50C3975}" type="datetimeFigureOut">
              <a:rPr lang="en-AU" smtClean="0"/>
              <a:t>23/11/2011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1169434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67ABF9-9325-4777-91AB-915FC50C3975}" type="datetimeFigureOut">
              <a:rPr lang="en-AU" smtClean="0"/>
              <a:t>23/11/2011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447608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67ABF9-9325-4777-91AB-915FC50C3975}" type="datetimeFigureOut">
              <a:rPr lang="en-AU" smtClean="0"/>
              <a:t>23/11/2011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2298379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67ABF9-9325-4777-91AB-915FC50C3975}" type="datetimeFigureOut">
              <a:rPr lang="en-AU" smtClean="0"/>
              <a:t>23/11/2011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274298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67ABF9-9325-4777-91AB-915FC50C3975}" type="datetimeFigureOut">
              <a:rPr lang="en-AU" smtClean="0"/>
              <a:t>23/11/2011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1062860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467ABF9-9325-4777-91AB-915FC50C3975}" type="datetimeFigureOut">
              <a:rPr lang="en-AU" smtClean="0"/>
              <a:t>23/11/2011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847722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467ABF9-9325-4777-91AB-915FC50C3975}" type="datetimeFigureOut">
              <a:rPr lang="en-AU" smtClean="0"/>
              <a:t>23/11/2011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4255955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467ABF9-9325-4777-91AB-915FC50C3975}" type="datetimeFigureOut">
              <a:rPr lang="en-AU" smtClean="0"/>
              <a:t>23/11/2011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114510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67ABF9-9325-4777-91AB-915FC50C3975}" type="datetimeFigureOut">
              <a:rPr lang="en-AU" smtClean="0"/>
              <a:t>23/11/2011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713784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7ABF9-9325-4777-91AB-915FC50C3975}" type="datetimeFigureOut">
              <a:rPr lang="en-AU" smtClean="0"/>
              <a:t>23/11/2011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1919236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67ABF9-9325-4777-91AB-915FC50C3975}" type="datetimeFigureOut">
              <a:rPr lang="en-AU" smtClean="0"/>
              <a:t>23/11/2011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014DB0E-0B55-4A09-A660-FA67E4F9D855}" type="slidenum">
              <a:rPr lang="en-AU" smtClean="0"/>
              <a:t>‹#›</a:t>
            </a:fld>
            <a:endParaRPr lang="en-AU"/>
          </a:p>
        </p:txBody>
      </p:sp>
    </p:spTree>
    <p:extLst>
      <p:ext uri="{BB962C8B-B14F-4D97-AF65-F5344CB8AC3E}">
        <p14:creationId xmlns:p14="http://schemas.microsoft.com/office/powerpoint/2010/main" val="2677344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67ABF9-9325-4777-91AB-915FC50C3975}" type="datetimeFigureOut">
              <a:rPr lang="en-AU" smtClean="0"/>
              <a:t>23/11/2011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4DB0E-0B55-4A09-A660-FA67E4F9D855}" type="slidenum">
              <a:rPr lang="en-AU" smtClean="0"/>
              <a:t>‹#›</a:t>
            </a:fld>
            <a:endParaRPr lang="en-AU"/>
          </a:p>
        </p:txBody>
      </p:sp>
    </p:spTree>
    <p:extLst>
      <p:ext uri="{BB962C8B-B14F-4D97-AF65-F5344CB8AC3E}">
        <p14:creationId xmlns:p14="http://schemas.microsoft.com/office/powerpoint/2010/main" val="1060616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upload.wikimedia.org/wikipedia/commons/e/e4/Turing_Test_version_3.png"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Artificial </a:t>
            </a:r>
            <a:r>
              <a:rPr lang="en-AU" dirty="0" smtClean="0"/>
              <a:t>Intelligence</a:t>
            </a:r>
            <a:endParaRPr lang="en-AU" dirty="0"/>
          </a:p>
        </p:txBody>
      </p:sp>
      <p:sp>
        <p:nvSpPr>
          <p:cNvPr id="3" name="Subtitle 2"/>
          <p:cNvSpPr>
            <a:spLocks noGrp="1"/>
          </p:cNvSpPr>
          <p:nvPr>
            <p:ph type="subTitle" idx="1"/>
          </p:nvPr>
        </p:nvSpPr>
        <p:spPr/>
        <p:txBody>
          <a:bodyPr/>
          <a:lstStyle/>
          <a:p>
            <a:r>
              <a:rPr lang="en-AU" dirty="0" smtClean="0"/>
              <a:t>By Joel Boorman</a:t>
            </a:r>
            <a:endParaRPr lang="en-AU" dirty="0"/>
          </a:p>
        </p:txBody>
      </p:sp>
    </p:spTree>
    <p:extLst>
      <p:ext uri="{BB962C8B-B14F-4D97-AF65-F5344CB8AC3E}">
        <p14:creationId xmlns:p14="http://schemas.microsoft.com/office/powerpoint/2010/main" val="3684219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Artificial Intelligence</a:t>
            </a:r>
            <a:endParaRPr lang="en-AU"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411760" y="1412776"/>
            <a:ext cx="3744416" cy="4618413"/>
          </a:xfrm>
        </p:spPr>
      </p:pic>
    </p:spTree>
    <p:extLst>
      <p:ext uri="{BB962C8B-B14F-4D97-AF65-F5344CB8AC3E}">
        <p14:creationId xmlns:p14="http://schemas.microsoft.com/office/powerpoint/2010/main" val="1819358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Main Problem with AI</a:t>
            </a:r>
            <a:endParaRPr lang="en-AU"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69705" y="1600200"/>
            <a:ext cx="5004589" cy="4525963"/>
          </a:xfrm>
        </p:spPr>
      </p:pic>
    </p:spTree>
    <p:extLst>
      <p:ext uri="{BB962C8B-B14F-4D97-AF65-F5344CB8AC3E}">
        <p14:creationId xmlns:p14="http://schemas.microsoft.com/office/powerpoint/2010/main" val="3438640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Turing Test</a:t>
            </a:r>
            <a:endParaRPr lang="en-AU"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88024" y="1772816"/>
            <a:ext cx="4124325" cy="3009900"/>
          </a:xfrm>
        </p:spPr>
      </p:pic>
      <p:pic>
        <p:nvPicPr>
          <p:cNvPr id="2050" name="Picture 2" descr="File:Turing Test version 3.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1916832"/>
            <a:ext cx="3125302"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982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 in Use.</a:t>
            </a:r>
            <a:endParaRPr lang="en-AU" dirty="0"/>
          </a:p>
        </p:txBody>
      </p:sp>
      <p:pic>
        <p:nvPicPr>
          <p:cNvPr id="4" name="TOSY_TOPIO_-_Table_Tennis_Playing_Robot__DigInfo.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549275" y="1600200"/>
            <a:ext cx="8045450" cy="4525963"/>
          </a:xfrm>
        </p:spPr>
      </p:pic>
    </p:spTree>
    <p:extLst>
      <p:ext uri="{BB962C8B-B14F-4D97-AF65-F5344CB8AC3E}">
        <p14:creationId xmlns:p14="http://schemas.microsoft.com/office/powerpoint/2010/main" val="38319007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TOPIO</a:t>
            </a:r>
            <a:endParaRPr lang="en-AU"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1052737"/>
            <a:ext cx="2808312" cy="3744416"/>
          </a:xfrm>
        </p:spPr>
      </p:pic>
      <p:sp>
        <p:nvSpPr>
          <p:cNvPr id="6" name="Rectangle 5"/>
          <p:cNvSpPr/>
          <p:nvPr/>
        </p:nvSpPr>
        <p:spPr>
          <a:xfrm>
            <a:off x="323528" y="5229200"/>
            <a:ext cx="4572000" cy="1477328"/>
          </a:xfrm>
          <a:prstGeom prst="rect">
            <a:avLst/>
          </a:prstGeom>
        </p:spPr>
        <p:txBody>
          <a:bodyPr>
            <a:spAutoFit/>
          </a:bodyPr>
          <a:lstStyle/>
          <a:p>
            <a:r>
              <a:rPr lang="en-AU" dirty="0"/>
              <a:t>Recognition of fast moving objects </a:t>
            </a:r>
          </a:p>
          <a:p>
            <a:r>
              <a:rPr lang="en-AU" dirty="0"/>
              <a:t>Artificial Intelligence </a:t>
            </a:r>
          </a:p>
          <a:p>
            <a:r>
              <a:rPr lang="en-AU" dirty="0"/>
              <a:t>Low Inertia mechanical system </a:t>
            </a:r>
          </a:p>
          <a:p>
            <a:r>
              <a:rPr lang="en-AU" dirty="0"/>
              <a:t>Fast and accurate movement control </a:t>
            </a:r>
          </a:p>
          <a:p>
            <a:r>
              <a:rPr lang="en-AU" dirty="0"/>
              <a:t>Balanced bipedal walking </a:t>
            </a:r>
            <a:endParaRPr lang="en-AU" dirty="0">
              <a:effectLst/>
            </a:endParaRPr>
          </a:p>
        </p:txBody>
      </p:sp>
      <p:pic>
        <p:nvPicPr>
          <p:cNvPr id="1026" name="Picture 2" descr="U:\800px-TOPIO_3_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528" y="1124744"/>
            <a:ext cx="3420888" cy="362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562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Specifications of TOPIO</a:t>
            </a:r>
            <a:endParaRPr lang="en-AU"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96752"/>
            <a:ext cx="885698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8728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598</Words>
  <Application>Microsoft Office PowerPoint</Application>
  <PresentationFormat>On-screen Show (4:3)</PresentationFormat>
  <Paragraphs>29</Paragraphs>
  <Slides>7</Slides>
  <Notes>6</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Artificial Intelligence</vt:lpstr>
      <vt:lpstr>What is Artificial Intelligence</vt:lpstr>
      <vt:lpstr>The Main Problem with AI</vt:lpstr>
      <vt:lpstr>Turing Test</vt:lpstr>
      <vt:lpstr>AI in Use.</vt:lpstr>
      <vt:lpstr>TOPIO</vt:lpstr>
      <vt:lpstr>Specifications of TOPIO</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 Boorman</dc:creator>
  <cp:lastModifiedBy>Information Systems</cp:lastModifiedBy>
  <cp:revision>11</cp:revision>
  <dcterms:created xsi:type="dcterms:W3CDTF">2011-11-23T04:04:57Z</dcterms:created>
  <dcterms:modified xsi:type="dcterms:W3CDTF">2011-11-23T05:13:37Z</dcterms:modified>
</cp:coreProperties>
</file>