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7" r:id="rId4"/>
    <p:sldId id="258" r:id="rId5"/>
    <p:sldId id="266" r:id="rId6"/>
    <p:sldId id="265" r:id="rId7"/>
    <p:sldId id="268" r:id="rId8"/>
    <p:sldId id="262" r:id="rId9"/>
    <p:sldId id="261" r:id="rId10"/>
    <p:sldId id="259" r:id="rId11"/>
    <p:sldId id="264" r:id="rId12"/>
    <p:sldId id="260" r:id="rId13"/>
    <p:sldId id="270" r:id="rId14"/>
    <p:sldId id="271" r:id="rId15"/>
    <p:sldId id="272" r:id="rId16"/>
    <p:sldId id="273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19" autoAdjust="0"/>
    <p:restoredTop sz="94709" autoAdjust="0"/>
  </p:normalViewPr>
  <p:slideViewPr>
    <p:cSldViewPr>
      <p:cViewPr varScale="1">
        <p:scale>
          <a:sx n="70" d="100"/>
          <a:sy n="70" d="100"/>
        </p:scale>
        <p:origin x="-5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7602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J:\Tafe\Semester%201\Intro%20to%20VB%20B\Powerpoint\Excel%20Examples1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J:\Tafe\Semester%201\Intro%20to%20VB%20B\Powerpoint\Excel%20Examples1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title>
      <c:layout/>
    </c:title>
    <c:plotArea>
      <c:layout/>
      <c:scatterChart>
        <c:scatterStyle val="lineMarker"/>
        <c:ser>
          <c:idx val="0"/>
          <c:order val="0"/>
          <c:spPr>
            <a:ln w="28575">
              <a:noFill/>
            </a:ln>
          </c:spPr>
          <c:trendline>
            <c:trendlineType val="linear"/>
            <c:dispRSqr val="1"/>
            <c:dispEq val="1"/>
            <c:trendlineLbl>
              <c:layout>
                <c:manualLayout>
                  <c:x val="0.19661964129483822"/>
                  <c:y val="-0.28785834062408883"/>
                </c:manualLayout>
              </c:layout>
              <c:numFmt formatCode="General" sourceLinked="0"/>
            </c:trendlineLbl>
          </c:trendline>
          <c:yVal>
            <c:numRef>
              <c:f>Sheet1!$C$14:$C$23</c:f>
              <c:numCache>
                <c:formatCode>General</c:formatCode>
                <c:ptCount val="10"/>
                <c:pt idx="0">
                  <c:v>22.638633565186996</c:v>
                </c:pt>
                <c:pt idx="1">
                  <c:v>28.638633565186996</c:v>
                </c:pt>
                <c:pt idx="2">
                  <c:v>10.638633565187</c:v>
                </c:pt>
                <c:pt idx="3">
                  <c:v>26.638633565186996</c:v>
                </c:pt>
                <c:pt idx="4">
                  <c:v>29.638633565186996</c:v>
                </c:pt>
                <c:pt idx="5">
                  <c:v>13.638633565187</c:v>
                </c:pt>
                <c:pt idx="6">
                  <c:v>23.638633565186996</c:v>
                </c:pt>
                <c:pt idx="7">
                  <c:v>15.638633565187</c:v>
                </c:pt>
                <c:pt idx="8">
                  <c:v>21.638633565186996</c:v>
                </c:pt>
                <c:pt idx="9">
                  <c:v>19.638633565186996</c:v>
                </c:pt>
              </c:numCache>
            </c:numRef>
          </c:yVal>
        </c:ser>
        <c:axId val="76130176"/>
        <c:axId val="76148736"/>
      </c:scatterChart>
      <c:valAx>
        <c:axId val="76130176"/>
        <c:scaling>
          <c:orientation val="minMax"/>
        </c:scaling>
        <c:axPos val="b"/>
        <c:title>
          <c:layout/>
        </c:title>
        <c:tickLblPos val="nextTo"/>
        <c:crossAx val="76148736"/>
        <c:crosses val="autoZero"/>
        <c:crossBetween val="midCat"/>
      </c:valAx>
      <c:valAx>
        <c:axId val="76148736"/>
        <c:scaling>
          <c:orientation val="minMax"/>
        </c:scaling>
        <c:axPos val="l"/>
        <c:majorGridlines/>
        <c:minorGridlines/>
        <c:title>
          <c:layout/>
        </c:title>
        <c:numFmt formatCode="General" sourceLinked="1"/>
        <c:tickLblPos val="nextTo"/>
        <c:crossAx val="76130176"/>
        <c:crosses val="autoZero"/>
        <c:crossBetween val="midCat"/>
      </c:valAx>
    </c:plotArea>
    <c:legend>
      <c:legendPos val="t"/>
      <c:layout/>
    </c:legend>
    <c:plotVisOnly val="1"/>
  </c:chart>
  <c:spPr>
    <a:solidFill>
      <a:schemeClr val="lt1"/>
    </a:solidFill>
    <a:ln w="25400" cap="flat" cmpd="sng" algn="ctr">
      <a:solidFill>
        <a:schemeClr val="dk1"/>
      </a:solidFill>
      <a:prstDash val="solid"/>
    </a:ln>
    <a:effectLst/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en-US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/>
      <c:pieChart>
        <c:varyColors val="1"/>
        <c:ser>
          <c:idx val="0"/>
          <c:order val="0"/>
          <c:val>
            <c:numRef>
              <c:f>Sheet1!$B$14:$B$23</c:f>
              <c:numCache>
                <c:formatCode>General</c:formatCode>
                <c:ptCount val="10"/>
                <c:pt idx="0">
                  <c:v>22.638633565186996</c:v>
                </c:pt>
                <c:pt idx="1">
                  <c:v>24.178933408683797</c:v>
                </c:pt>
                <c:pt idx="2">
                  <c:v>5.244920087406908</c:v>
                </c:pt>
                <c:pt idx="3">
                  <c:v>26.292235819210291</c:v>
                </c:pt>
                <c:pt idx="4">
                  <c:v>28.004786066399497</c:v>
                </c:pt>
                <c:pt idx="5">
                  <c:v>7.5573380180557717</c:v>
                </c:pt>
                <c:pt idx="6">
                  <c:v>16.456445300478507</c:v>
                </c:pt>
                <c:pt idx="7">
                  <c:v>6.5003450564209002</c:v>
                </c:pt>
                <c:pt idx="8">
                  <c:v>17.546062880767721</c:v>
                </c:pt>
                <c:pt idx="9">
                  <c:v>16.882970770639989</c:v>
                </c:pt>
              </c:numCache>
            </c:numRef>
          </c:val>
        </c:ser>
        <c:firstSliceAng val="0"/>
      </c:pieChart>
    </c:plotArea>
    <c:legend>
      <c:legendPos val="r"/>
      <c:layout/>
      <c:txPr>
        <a:bodyPr/>
        <a:lstStyle/>
        <a:p>
          <a:pPr rtl="0">
            <a:defRPr/>
          </a:pPr>
          <a:endParaRPr lang="en-US"/>
        </a:p>
      </c:txPr>
    </c:legend>
    <c:plotVisOnly val="1"/>
  </c:chart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F896E-9D93-4A2C-A2D5-EED930C1578B}" type="datetimeFigureOut">
              <a:rPr lang="en-US" smtClean="0"/>
              <a:pPr/>
              <a:t>6/8/2009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CF552B-69D0-4774-977C-C6B1F656D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F896E-9D93-4A2C-A2D5-EED930C1578B}" type="datetimeFigureOut">
              <a:rPr lang="en-US" smtClean="0"/>
              <a:pPr/>
              <a:t>6/8/2009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CF552B-69D0-4774-977C-C6B1F656D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F896E-9D93-4A2C-A2D5-EED930C1578B}" type="datetimeFigureOut">
              <a:rPr lang="en-US" smtClean="0"/>
              <a:pPr/>
              <a:t>6/8/2009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CF552B-69D0-4774-977C-C6B1F656D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F896E-9D93-4A2C-A2D5-EED930C1578B}" type="datetimeFigureOut">
              <a:rPr lang="en-US" smtClean="0"/>
              <a:pPr/>
              <a:t>6/8/2009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CF552B-69D0-4774-977C-C6B1F656D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F896E-9D93-4A2C-A2D5-EED930C1578B}" type="datetimeFigureOut">
              <a:rPr lang="en-US" smtClean="0"/>
              <a:pPr/>
              <a:t>6/8/2009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CF552B-69D0-4774-977C-C6B1F656D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F896E-9D93-4A2C-A2D5-EED930C1578B}" type="datetimeFigureOut">
              <a:rPr lang="en-US" smtClean="0"/>
              <a:pPr/>
              <a:t>6/8/2009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CF552B-69D0-4774-977C-C6B1F656D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F896E-9D93-4A2C-A2D5-EED930C1578B}" type="datetimeFigureOut">
              <a:rPr lang="en-US" smtClean="0"/>
              <a:pPr/>
              <a:t>6/8/2009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CF552B-69D0-4774-977C-C6B1F656D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F896E-9D93-4A2C-A2D5-EED930C1578B}" type="datetimeFigureOut">
              <a:rPr lang="en-US" smtClean="0"/>
              <a:pPr/>
              <a:t>6/8/2009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CF552B-69D0-4774-977C-C6B1F656D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F896E-9D93-4A2C-A2D5-EED930C1578B}" type="datetimeFigureOut">
              <a:rPr lang="en-US" smtClean="0"/>
              <a:pPr/>
              <a:t>6/8/2009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CF552B-69D0-4774-977C-C6B1F656D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F896E-9D93-4A2C-A2D5-EED930C1578B}" type="datetimeFigureOut">
              <a:rPr lang="en-US" smtClean="0"/>
              <a:pPr/>
              <a:t>6/8/2009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CF552B-69D0-4774-977C-C6B1F656D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F896E-9D93-4A2C-A2D5-EED930C1578B}" type="datetimeFigureOut">
              <a:rPr lang="en-US" smtClean="0"/>
              <a:pPr/>
              <a:t>6/8/2009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CF552B-69D0-4774-977C-C6B1F656D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DEBCF"/>
            </a:gs>
            <a:gs pos="50000">
              <a:srgbClr val="9CB86E"/>
            </a:gs>
            <a:gs pos="100000">
              <a:schemeClr val="accent3">
                <a:lumMod val="40000"/>
                <a:lumOff val="60000"/>
              </a:schemeClr>
            </a:gs>
          </a:gsLst>
          <a:lin ang="1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3F896E-9D93-4A2C-A2D5-EED930C1578B}" type="datetimeFigureOut">
              <a:rPr lang="en-US" smtClean="0"/>
              <a:pPr/>
              <a:t>6/8/2009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CF552B-69D0-4774-977C-C6B1F656D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Microsoft Excel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By Tom Osti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Tables</a:t>
            </a:r>
            <a:endParaRPr lang="en-US" dirty="0"/>
          </a:p>
        </p:txBody>
      </p:sp>
      <p:pic>
        <p:nvPicPr>
          <p:cNvPr id="2052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00100" y="1214422"/>
            <a:ext cx="6929486" cy="51971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Graphs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AU" sz="1400" b="1" dirty="0" smtClean="0"/>
              <a:t>Graph 1</a:t>
            </a:r>
            <a:endParaRPr lang="en-US" sz="1400" b="1" dirty="0" smtClean="0"/>
          </a:p>
          <a:p>
            <a:r>
              <a:rPr lang="en-US" sz="1400" dirty="0" smtClean="0"/>
              <a:t>17.3156602 </a:t>
            </a:r>
          </a:p>
          <a:p>
            <a:r>
              <a:rPr lang="en-US" sz="1400" dirty="0" smtClean="0"/>
              <a:t>23.3156602 </a:t>
            </a:r>
          </a:p>
          <a:p>
            <a:r>
              <a:rPr lang="en-US" sz="1400" dirty="0" smtClean="0"/>
              <a:t>19.3156602 </a:t>
            </a:r>
          </a:p>
          <a:p>
            <a:r>
              <a:rPr lang="en-US" sz="1400" dirty="0" smtClean="0"/>
              <a:t>17.3156602 </a:t>
            </a:r>
          </a:p>
          <a:p>
            <a:r>
              <a:rPr lang="en-US" sz="1400" dirty="0" smtClean="0"/>
              <a:t>19.3156602 </a:t>
            </a:r>
          </a:p>
          <a:p>
            <a:r>
              <a:rPr lang="en-US" sz="1400" dirty="0" smtClean="0"/>
              <a:t>11.3156602 </a:t>
            </a:r>
          </a:p>
          <a:p>
            <a:r>
              <a:rPr lang="en-US" sz="1400" dirty="0" smtClean="0"/>
              <a:t>22.3156602 </a:t>
            </a:r>
          </a:p>
          <a:p>
            <a:r>
              <a:rPr lang="en-US" sz="1400" dirty="0" smtClean="0"/>
              <a:t>12.3156602 </a:t>
            </a:r>
          </a:p>
          <a:p>
            <a:r>
              <a:rPr lang="en-US" sz="1400" dirty="0" smtClean="0"/>
              <a:t>15.3156602 </a:t>
            </a:r>
          </a:p>
          <a:p>
            <a:r>
              <a:rPr lang="en-US" sz="1400" dirty="0" smtClean="0"/>
              <a:t>11.3156602 </a:t>
            </a:r>
          </a:p>
          <a:p>
            <a:r>
              <a:rPr lang="en-AU" sz="1400" b="1" dirty="0" smtClean="0"/>
              <a:t>Graph 2</a:t>
            </a:r>
          </a:p>
          <a:p>
            <a:r>
              <a:rPr lang="en-US" sz="1400" dirty="0"/>
              <a:t>17.3156602</a:t>
            </a:r>
            <a:r>
              <a:rPr lang="en-US" sz="1400" dirty="0" smtClean="0"/>
              <a:t> </a:t>
            </a:r>
          </a:p>
          <a:p>
            <a:r>
              <a:rPr lang="en-US" sz="1400" dirty="0" smtClean="0"/>
              <a:t>22.63505923 </a:t>
            </a:r>
          </a:p>
          <a:p>
            <a:r>
              <a:rPr lang="en-US" sz="1400" dirty="0" smtClean="0"/>
              <a:t>20.23480688 </a:t>
            </a:r>
          </a:p>
          <a:p>
            <a:r>
              <a:rPr lang="en-US" sz="1400" dirty="0" smtClean="0"/>
              <a:t>14.12964534 </a:t>
            </a:r>
          </a:p>
          <a:p>
            <a:r>
              <a:rPr lang="en-US" sz="1400" dirty="0" smtClean="0"/>
              <a:t>20.55755594 </a:t>
            </a:r>
          </a:p>
          <a:p>
            <a:r>
              <a:rPr lang="en-US" sz="1400" dirty="0" smtClean="0"/>
              <a:t>13.18979432 </a:t>
            </a:r>
          </a:p>
          <a:p>
            <a:r>
              <a:rPr lang="en-US" sz="1400" dirty="0" smtClean="0"/>
              <a:t>28.09487977 </a:t>
            </a:r>
          </a:p>
          <a:p>
            <a:r>
              <a:rPr lang="en-US" sz="1400" dirty="0" smtClean="0"/>
              <a:t>10.21968914</a:t>
            </a:r>
          </a:p>
          <a:p>
            <a:r>
              <a:rPr lang="en-US" sz="1400" dirty="0" smtClean="0"/>
              <a:t> 13.08003719</a:t>
            </a:r>
          </a:p>
          <a:p>
            <a:r>
              <a:rPr lang="en-US" sz="1400" dirty="0" smtClean="0"/>
              <a:t> </a:t>
            </a:r>
            <a:r>
              <a:rPr lang="en-US" sz="1400" dirty="0"/>
              <a:t>10.99980921</a:t>
            </a:r>
            <a:r>
              <a:rPr lang="en-US" sz="1400" dirty="0" smtClean="0"/>
              <a:t> </a:t>
            </a:r>
            <a:endParaRPr lang="en-US" sz="1400" dirty="0"/>
          </a:p>
        </p:txBody>
      </p:sp>
      <p:graphicFrame>
        <p:nvGraphicFramePr>
          <p:cNvPr id="6" name="Chart 5"/>
          <p:cNvGraphicFramePr/>
          <p:nvPr/>
        </p:nvGraphicFramePr>
        <p:xfrm>
          <a:off x="3857620" y="1500174"/>
          <a:ext cx="3433758" cy="22145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Chart 6"/>
          <p:cNvGraphicFramePr/>
          <p:nvPr/>
        </p:nvGraphicFramePr>
        <p:xfrm>
          <a:off x="3000364" y="3786190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Solvers – Simple Interest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Example 1 – Simple Interest</a:t>
            </a:r>
          </a:p>
          <a:p>
            <a:r>
              <a:rPr lang="en-AU" dirty="0" smtClean="0"/>
              <a:t>Simple Interest Rate</a:t>
            </a:r>
          </a:p>
          <a:p>
            <a:r>
              <a:rPr lang="en-AU" dirty="0" smtClean="0"/>
              <a:t>Total</a:t>
            </a:r>
          </a:p>
          <a:p>
            <a:r>
              <a:rPr lang="en-AU" dirty="0" smtClean="0"/>
              <a:t>Interest Rate Amount</a:t>
            </a:r>
          </a:p>
          <a:p>
            <a:r>
              <a:rPr lang="en-AU" dirty="0" smtClean="0"/>
              <a:t>=C5+$C$3</a:t>
            </a:r>
            <a:endParaRPr lang="en-AU" dirty="0" smtClean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00562" y="2214554"/>
            <a:ext cx="4400547" cy="33004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Compound Interest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Example 2</a:t>
            </a:r>
          </a:p>
          <a:p>
            <a:r>
              <a:rPr lang="en-AU" dirty="0" smtClean="0"/>
              <a:t>Compound Interest</a:t>
            </a:r>
          </a:p>
          <a:p>
            <a:r>
              <a:rPr lang="en-AU" dirty="0" smtClean="0"/>
              <a:t>Interest Percent</a:t>
            </a:r>
          </a:p>
          <a:p>
            <a:r>
              <a:rPr lang="en-AU" dirty="0" smtClean="0"/>
              <a:t>Total</a:t>
            </a:r>
          </a:p>
          <a:p>
            <a:r>
              <a:rPr lang="en-AU" dirty="0" smtClean="0"/>
              <a:t>Original Interest</a:t>
            </a:r>
          </a:p>
          <a:p>
            <a:r>
              <a:rPr lang="en-US" dirty="0" smtClean="0"/>
              <a:t>=</a:t>
            </a:r>
            <a:r>
              <a:rPr lang="en-US" dirty="0" smtClean="0"/>
              <a:t>C4+E4</a:t>
            </a:r>
          </a:p>
          <a:p>
            <a:r>
              <a:rPr lang="en-US" dirty="0" smtClean="0"/>
              <a:t>=$C$2*C5</a:t>
            </a:r>
            <a:endParaRPr 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14810" y="1714488"/>
            <a:ext cx="4686298" cy="35147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Advanced Table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Guesses</a:t>
            </a:r>
          </a:p>
          <a:p>
            <a:r>
              <a:rPr lang="en-AU" dirty="0" smtClean="0"/>
              <a:t>Sum</a:t>
            </a:r>
          </a:p>
          <a:p>
            <a:r>
              <a:rPr lang="en-AU" dirty="0" smtClean="0"/>
              <a:t>Average</a:t>
            </a:r>
          </a:p>
          <a:p>
            <a:r>
              <a:rPr lang="en-AU" dirty="0" smtClean="0"/>
              <a:t>Log</a:t>
            </a:r>
          </a:p>
          <a:p>
            <a:r>
              <a:rPr lang="en-AU" dirty="0" smtClean="0"/>
              <a:t>^2</a:t>
            </a:r>
            <a:endParaRPr lang="en-US" dirty="0"/>
          </a:p>
        </p:txBody>
      </p:sp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0298" y="1428736"/>
            <a:ext cx="6643702" cy="4982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Special Pasting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Pasting Equations Excel Paste into Word</a:t>
            </a:r>
          </a:p>
          <a:p>
            <a:r>
              <a:rPr lang="en-AU" dirty="0" smtClean="0"/>
              <a:t>Being able to change numbers</a:t>
            </a: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What is Excel</a:t>
            </a:r>
          </a:p>
          <a:p>
            <a:r>
              <a:rPr lang="en-AU" dirty="0" smtClean="0"/>
              <a:t>Uses</a:t>
            </a:r>
          </a:p>
          <a:p>
            <a:r>
              <a:rPr lang="en-AU" dirty="0" smtClean="0"/>
              <a:t>Tables</a:t>
            </a:r>
          </a:p>
          <a:p>
            <a:r>
              <a:rPr lang="en-AU" dirty="0" smtClean="0"/>
              <a:t>Formulas</a:t>
            </a:r>
          </a:p>
          <a:p>
            <a:r>
              <a:rPr lang="en-AU" dirty="0" smtClean="0"/>
              <a:t>Graphs</a:t>
            </a:r>
          </a:p>
          <a:p>
            <a:r>
              <a:rPr lang="en-AU" dirty="0" smtClean="0"/>
              <a:t>Solvers</a:t>
            </a:r>
          </a:p>
          <a:p>
            <a:r>
              <a:rPr lang="en-AU" dirty="0" smtClean="0"/>
              <a:t>Special Pasting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What is Excel?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4840303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Microsoft Excel (full name Microsoft Office Excel) is a spreadsheet-application written and distributed by Microsoft for Microsoft Windows and Mac OS X. </a:t>
            </a:r>
          </a:p>
          <a:p>
            <a:r>
              <a:rPr lang="en-US" dirty="0" smtClean="0"/>
              <a:t>It features calculation, graphing tools, pivot tables and a macro programming language called VBA (Visual Basic for Applications). </a:t>
            </a:r>
          </a:p>
          <a:p>
            <a:r>
              <a:rPr lang="en-US" dirty="0" smtClean="0"/>
              <a:t>It has been the most widely used spreadsheet application available for these platforms since version 5 in 1993Excel is part of Microsoft Office.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Creation of Excel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AU" dirty="0" smtClean="0"/>
              <a:t>Microsoft originally made a spreadsheet program called </a:t>
            </a:r>
            <a:r>
              <a:rPr lang="en-AU" dirty="0"/>
              <a:t>M</a:t>
            </a:r>
            <a:r>
              <a:rPr lang="en-AU" dirty="0" smtClean="0"/>
              <a:t>ultiplan in 1982.</a:t>
            </a:r>
          </a:p>
          <a:p>
            <a:r>
              <a:rPr lang="en-AU" dirty="0" smtClean="0"/>
              <a:t>This was </a:t>
            </a:r>
            <a:r>
              <a:rPr lang="en-AU" dirty="0" smtClean="0"/>
              <a:t>v</a:t>
            </a:r>
            <a:r>
              <a:rPr lang="en-AU" dirty="0" smtClean="0"/>
              <a:t>ery </a:t>
            </a:r>
            <a:r>
              <a:rPr lang="en-AU" dirty="0" smtClean="0"/>
              <a:t>popular on </a:t>
            </a:r>
            <a:r>
              <a:rPr lang="en-AU" u="sng" dirty="0" smtClean="0"/>
              <a:t>CP/M</a:t>
            </a:r>
            <a:r>
              <a:rPr lang="en-AU" dirty="0" smtClean="0"/>
              <a:t> systems</a:t>
            </a:r>
          </a:p>
          <a:p>
            <a:r>
              <a:rPr lang="en-AU" dirty="0" smtClean="0"/>
              <a:t>On MS-DOS though lotus 123 was favoured</a:t>
            </a:r>
          </a:p>
          <a:p>
            <a:r>
              <a:rPr lang="en-AU" dirty="0" smtClean="0"/>
              <a:t>The first version of Microsoft Excel came out on the MAC OS X in 1985</a:t>
            </a:r>
          </a:p>
          <a:p>
            <a:r>
              <a:rPr lang="en-AU" dirty="0" smtClean="0"/>
              <a:t>The first version to be released onto Windows was in November 1987 and soon after Windows had made 1988 Excel</a:t>
            </a:r>
          </a:p>
          <a:p>
            <a:r>
              <a:rPr lang="en-AU" dirty="0" smtClean="0"/>
              <a:t>Afterwards this success Microsoft has released a new version of Excel every year</a:t>
            </a:r>
          </a:p>
          <a:p>
            <a:r>
              <a:rPr lang="en-AU" dirty="0" smtClean="0"/>
              <a:t>The current Windows version Excel 12 (also known as Microsoft Office Excel 2007 is doing undoubtedly well</a:t>
            </a:r>
          </a:p>
          <a:p>
            <a:endParaRPr lang="en-AU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Excel Versions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AU" dirty="0" smtClean="0"/>
              <a:t>Excel Versions for Mac</a:t>
            </a:r>
            <a:endParaRPr lang="en-US" dirty="0" smtClean="0"/>
          </a:p>
          <a:p>
            <a:r>
              <a:rPr lang="en-US" dirty="0" smtClean="0"/>
              <a:t>1985 Excel 1.0</a:t>
            </a:r>
          </a:p>
          <a:p>
            <a:r>
              <a:rPr lang="en-US" dirty="0" smtClean="0"/>
              <a:t>1988 Excel 1.5</a:t>
            </a:r>
          </a:p>
          <a:p>
            <a:r>
              <a:rPr lang="en-US" dirty="0" smtClean="0"/>
              <a:t>1989 Excel 2.2</a:t>
            </a:r>
          </a:p>
          <a:p>
            <a:r>
              <a:rPr lang="en-US" dirty="0" smtClean="0"/>
              <a:t>1990 Excel 3.0</a:t>
            </a:r>
          </a:p>
          <a:p>
            <a:r>
              <a:rPr lang="en-US" dirty="0" smtClean="0"/>
              <a:t>1992 Excel 4.0</a:t>
            </a:r>
          </a:p>
          <a:p>
            <a:r>
              <a:rPr lang="en-US" dirty="0" smtClean="0"/>
              <a:t>1993 Excel 5.0 (Office 4.X -- Motorola 68000 version and first PowerPC version)</a:t>
            </a:r>
          </a:p>
          <a:p>
            <a:r>
              <a:rPr lang="en-US" dirty="0" smtClean="0"/>
              <a:t>1998 Excel 8.0 (Office '98)</a:t>
            </a:r>
          </a:p>
          <a:p>
            <a:r>
              <a:rPr lang="en-US" dirty="0" smtClean="0"/>
              <a:t>2000 Excel 9.0 (Office 2001)</a:t>
            </a:r>
          </a:p>
          <a:p>
            <a:r>
              <a:rPr lang="en-US" dirty="0" smtClean="0"/>
              <a:t>2001 Excel 10.0 (Office v. X)</a:t>
            </a:r>
          </a:p>
          <a:p>
            <a:r>
              <a:rPr lang="en-US" dirty="0" smtClean="0"/>
              <a:t>2004 Excel 11.0 (part of Office 2004 for Mac)</a:t>
            </a:r>
          </a:p>
          <a:p>
            <a:r>
              <a:rPr lang="en-US" dirty="0" smtClean="0"/>
              <a:t>2008 Excel 12.0 (part of Office 2008 for Mac)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/>
            </a:r>
            <a:br>
              <a:rPr lang="en-AU" dirty="0" smtClean="0"/>
            </a:br>
            <a:r>
              <a:rPr lang="en-AU" dirty="0" smtClean="0"/>
              <a:t>Excel </a:t>
            </a:r>
            <a:r>
              <a:rPr lang="en-AU" sz="4900" dirty="0" smtClean="0"/>
              <a:t>Versions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Versions for Microsoft Windows include:</a:t>
            </a:r>
          </a:p>
          <a:p>
            <a:r>
              <a:rPr lang="en-US" dirty="0" smtClean="0"/>
              <a:t>1987 Excel 2.0 for Windows</a:t>
            </a:r>
          </a:p>
          <a:p>
            <a:r>
              <a:rPr lang="en-US" dirty="0" smtClean="0"/>
              <a:t>1990 Excel 3.0</a:t>
            </a:r>
          </a:p>
          <a:p>
            <a:r>
              <a:rPr lang="en-US" dirty="0" smtClean="0"/>
              <a:t>1992 Excel 4.0</a:t>
            </a:r>
          </a:p>
          <a:p>
            <a:r>
              <a:rPr lang="en-US" dirty="0" smtClean="0"/>
              <a:t>1993 Excel 5.0 (Office 4.2 &amp; 4.3, also a 32-bit version for Windows NT only on the PowerPC, DEC Alpha, and MIPS)</a:t>
            </a:r>
          </a:p>
          <a:p>
            <a:r>
              <a:rPr lang="en-US" dirty="0" smtClean="0"/>
              <a:t>1995 Excel for Windows 95 (version 7.0) - included in Office 95</a:t>
            </a:r>
          </a:p>
          <a:p>
            <a:r>
              <a:rPr lang="en-US" dirty="0" smtClean="0"/>
              <a:t>1997 Excel 97 - included in Office </a:t>
            </a:r>
            <a:r>
              <a:rPr lang="en-US" dirty="0" smtClean="0"/>
              <a:t>97</a:t>
            </a:r>
            <a:endParaRPr lang="en-US" dirty="0" smtClean="0"/>
          </a:p>
          <a:p>
            <a:r>
              <a:rPr lang="en-US" dirty="0" smtClean="0"/>
              <a:t>1999 Excel 2000 (version 9.0) included in Office 2000</a:t>
            </a:r>
          </a:p>
          <a:p>
            <a:r>
              <a:rPr lang="en-US" dirty="0" smtClean="0"/>
              <a:t>2001 Excel 2002 (version 10) included in Office XP</a:t>
            </a:r>
          </a:p>
          <a:p>
            <a:r>
              <a:rPr lang="en-US" dirty="0" smtClean="0"/>
              <a:t>2003 Excel 2003 (version 11) included in Office 2003</a:t>
            </a:r>
          </a:p>
          <a:p>
            <a:r>
              <a:rPr lang="en-US" dirty="0" smtClean="0"/>
              <a:t>2007 Excel 2007 (version 12) included in Office 2007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What can it be used for?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There are many uses to excel</a:t>
            </a:r>
          </a:p>
          <a:p>
            <a:r>
              <a:rPr lang="en-AU" dirty="0" smtClean="0"/>
              <a:t>This varies from being more advance to more basic tasks</a:t>
            </a:r>
          </a:p>
          <a:p>
            <a:r>
              <a:rPr lang="en-AU" dirty="0" smtClean="0"/>
              <a:t>Graphs</a:t>
            </a:r>
          </a:p>
          <a:p>
            <a:r>
              <a:rPr lang="en-AU" dirty="0" smtClean="0"/>
              <a:t>Tables</a:t>
            </a:r>
          </a:p>
          <a:p>
            <a:r>
              <a:rPr lang="en-AU" dirty="0" smtClean="0"/>
              <a:t>Formulas</a:t>
            </a:r>
            <a:endParaRPr lang="en-AU" dirty="0" smtClean="0"/>
          </a:p>
          <a:p>
            <a:r>
              <a:rPr lang="en-AU" dirty="0" smtClean="0"/>
              <a:t>Matrix(won’t </a:t>
            </a:r>
            <a:r>
              <a:rPr lang="en-AU" dirty="0" smtClean="0"/>
              <a:t>be looking </a:t>
            </a:r>
            <a:r>
              <a:rPr lang="en-AU" dirty="0" smtClean="0"/>
              <a:t>much into)</a:t>
            </a:r>
            <a:endParaRPr lang="en-A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Matrix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In mathematics, a matrix (plural matrices, or less commonly matrixes) is a rectangular array of </a:t>
            </a:r>
            <a:r>
              <a:rPr lang="en-US" sz="2000" dirty="0" smtClean="0"/>
              <a:t>numbers.</a:t>
            </a:r>
          </a:p>
          <a:p>
            <a:r>
              <a:rPr lang="en-US" sz="2000" dirty="0" smtClean="0"/>
              <a:t>Matrices </a:t>
            </a:r>
            <a:r>
              <a:rPr lang="en-US" sz="2000" dirty="0" smtClean="0"/>
              <a:t>consisting of only one column or row are called vectors, while higher-dimensional, e.g. three-dimensional, arrays of numbers are called tensors</a:t>
            </a:r>
            <a:r>
              <a:rPr lang="en-US" sz="2000" dirty="0" smtClean="0"/>
              <a:t>.</a:t>
            </a:r>
          </a:p>
          <a:p>
            <a:r>
              <a:rPr lang="en-US" sz="2000" dirty="0" smtClean="0"/>
              <a:t> </a:t>
            </a:r>
            <a:r>
              <a:rPr lang="en-US" sz="2000" dirty="0" smtClean="0"/>
              <a:t>Matrices can be added and subtracted </a:t>
            </a:r>
            <a:r>
              <a:rPr lang="en-US" sz="2000" dirty="0" err="1" smtClean="0"/>
              <a:t>entrywise</a:t>
            </a:r>
            <a:r>
              <a:rPr lang="en-US" sz="2000" dirty="0" smtClean="0"/>
              <a:t> </a:t>
            </a:r>
            <a:r>
              <a:rPr lang="en-US" sz="2000" dirty="0" smtClean="0"/>
              <a:t>and multiplied according to a rule corresponding to composition of linear transformations. </a:t>
            </a:r>
            <a:endParaRPr lang="en-US" sz="2000" dirty="0" smtClean="0"/>
          </a:p>
          <a:p>
            <a:r>
              <a:rPr lang="en-US" sz="2000" dirty="0" smtClean="0"/>
              <a:t>These </a:t>
            </a:r>
            <a:r>
              <a:rPr lang="en-US" sz="2000" dirty="0" smtClean="0"/>
              <a:t>operations satisfy the usual identities, except that matrix multiplication is not </a:t>
            </a:r>
            <a:r>
              <a:rPr lang="en-US" sz="2000" dirty="0" smtClean="0"/>
              <a:t>commutative - </a:t>
            </a:r>
            <a:r>
              <a:rPr lang="en-US" sz="2000" dirty="0" smtClean="0"/>
              <a:t>the identity AB=BA can fail. </a:t>
            </a:r>
            <a:endParaRPr lang="en-US" sz="2000" dirty="0" smtClean="0"/>
          </a:p>
          <a:p>
            <a:r>
              <a:rPr lang="en-AU" sz="2000" dirty="0" smtClean="0"/>
              <a:t>Matrix is a regular arrangement of numbers for example.</a:t>
            </a:r>
            <a:endParaRPr lang="en-US" sz="2000" dirty="0"/>
          </a:p>
        </p:txBody>
      </p:sp>
      <p:pic>
        <p:nvPicPr>
          <p:cNvPr id="3078" name="Picture 6" descr="\mathbf{X} = \begin{bmatrix}&#10;&#10;9 &amp; 8 &amp; 6 \\&#10;1 &amp; 2 &amp; 7 \\&#10;4 &amp; 9 &amp; 2 \\&#10;6 &amp; 0 &amp; 5 \end{bmatrix},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29454" y="4929198"/>
            <a:ext cx="1295400" cy="9239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Functions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Excel was the first spreadsheet that allowed the user to define the appearance of spreadsheets (fonts, character attributes and cell appearance). </a:t>
            </a:r>
          </a:p>
          <a:p>
            <a:r>
              <a:rPr lang="en-US" dirty="0" smtClean="0"/>
              <a:t>It also introduced intelligent cell </a:t>
            </a:r>
            <a:r>
              <a:rPr lang="en-US" dirty="0" err="1" smtClean="0"/>
              <a:t>recomputation</a:t>
            </a:r>
            <a:r>
              <a:rPr lang="en-US" dirty="0" smtClean="0"/>
              <a:t>, where only cells dependent on the cell being modified are updated (previous spreadsheet programs recomputed everything all the time or waited for a specific user command). </a:t>
            </a:r>
          </a:p>
          <a:p>
            <a:r>
              <a:rPr lang="en-US" dirty="0" smtClean="0"/>
              <a:t>Excel has extensive graphing </a:t>
            </a:r>
            <a:r>
              <a:rPr lang="en-US" dirty="0" smtClean="0"/>
              <a:t>capabilities.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Tables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AU" dirty="0" smtClean="0"/>
              <a:t>Number Sequences</a:t>
            </a:r>
          </a:p>
          <a:p>
            <a:r>
              <a:rPr lang="en-AU" dirty="0" smtClean="0"/>
              <a:t>Random Number </a:t>
            </a:r>
            <a:r>
              <a:rPr lang="en-AU" dirty="0" smtClean="0"/>
              <a:t>Generating</a:t>
            </a:r>
          </a:p>
          <a:p>
            <a:r>
              <a:rPr lang="en-AU" dirty="0" smtClean="0"/>
              <a:t>Naming Cells</a:t>
            </a:r>
            <a:endParaRPr lang="en-AU" dirty="0" smtClean="0"/>
          </a:p>
          <a:p>
            <a:r>
              <a:rPr lang="en-AU" dirty="0" smtClean="0"/>
              <a:t>=RAND()*</a:t>
            </a:r>
            <a:r>
              <a:rPr lang="en-AU" dirty="0" smtClean="0"/>
              <a:t>10</a:t>
            </a:r>
            <a:endParaRPr lang="en-AU" dirty="0" smtClean="0"/>
          </a:p>
          <a:p>
            <a:r>
              <a:rPr lang="en-AU" dirty="0" smtClean="0"/>
              <a:t>Product (Cleaner look</a:t>
            </a:r>
          </a:p>
          <a:p>
            <a:r>
              <a:rPr lang="en-AU" dirty="0" smtClean="0"/>
              <a:t>No need for extra brackets</a:t>
            </a:r>
            <a:r>
              <a:rPr lang="en-AU" dirty="0" smtClean="0"/>
              <a:t>)</a:t>
            </a:r>
          </a:p>
          <a:p>
            <a:r>
              <a:rPr lang="en-AU" dirty="0" smtClean="0"/>
              <a:t>=SUM(G2,I2 </a:t>
            </a:r>
            <a:r>
              <a:rPr lang="en-AU" dirty="0" smtClean="0"/>
              <a:t>)</a:t>
            </a:r>
          </a:p>
          <a:p>
            <a:r>
              <a:rPr lang="en-AU" dirty="0" smtClean="0"/>
              <a:t>=SUM($G$2,I2</a:t>
            </a:r>
            <a:r>
              <a:rPr lang="en-AU" dirty="0" smtClean="0"/>
              <a:t>)</a:t>
            </a:r>
          </a:p>
          <a:p>
            <a:r>
              <a:rPr lang="en-AU" dirty="0" smtClean="0"/>
              <a:t>=Average(B2,B11)</a:t>
            </a:r>
            <a:endParaRPr lang="en-AU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315</TotalTime>
  <Words>697</Words>
  <Application>Microsoft Office PowerPoint</Application>
  <PresentationFormat>On-screen Show (4:3)</PresentationFormat>
  <Paragraphs>124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Microsoft Excel</vt:lpstr>
      <vt:lpstr>What is Excel?</vt:lpstr>
      <vt:lpstr>Creation of Excel</vt:lpstr>
      <vt:lpstr>Excel Versions</vt:lpstr>
      <vt:lpstr> Excel Versions </vt:lpstr>
      <vt:lpstr>What can it be used for?</vt:lpstr>
      <vt:lpstr>Matrix</vt:lpstr>
      <vt:lpstr>Functions</vt:lpstr>
      <vt:lpstr>Tables</vt:lpstr>
      <vt:lpstr>Tables</vt:lpstr>
      <vt:lpstr>Graphs</vt:lpstr>
      <vt:lpstr>Solvers – Simple Interest</vt:lpstr>
      <vt:lpstr>Compound Interest</vt:lpstr>
      <vt:lpstr>Advanced Table</vt:lpstr>
      <vt:lpstr>Special Pasting</vt:lpstr>
      <vt:lpstr>Conclusion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Excel Formulas</dc:title>
  <dc:creator> John Bosti</dc:creator>
  <cp:lastModifiedBy> John Bosti</cp:lastModifiedBy>
  <cp:revision>35</cp:revision>
  <dcterms:created xsi:type="dcterms:W3CDTF">2009-06-07T08:58:24Z</dcterms:created>
  <dcterms:modified xsi:type="dcterms:W3CDTF">2009-06-07T23:35:48Z</dcterms:modified>
</cp:coreProperties>
</file>