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906000" cy="6858000" type="A4"/>
  <p:notesSz cx="6834188" cy="99790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66FF33"/>
    <a:srgbClr val="0BD0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2" autoAdjust="0"/>
    <p:restoredTop sz="95238" autoAdjust="0"/>
  </p:normalViewPr>
  <p:slideViewPr>
    <p:cSldViewPr>
      <p:cViewPr>
        <p:scale>
          <a:sx n="100" d="100"/>
          <a:sy n="100" d="100"/>
        </p:scale>
        <p:origin x="-426" y="-3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3372" y="-102"/>
      </p:cViewPr>
      <p:guideLst>
        <p:guide orient="horz" pos="3143"/>
        <p:guide pos="215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125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4EB25-F5C5-4CA7-A217-756F7E6C2522}" type="datetimeFigureOut">
              <a:rPr lang="en-US" smtClean="0"/>
              <a:t>8/29/2010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125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A32E8-71AB-4A40-8DC7-93C218C87419}" type="slidenum">
              <a:rPr lang="en-AU" smtClean="0"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125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AA57F-F43C-40C9-BDAE-0E6B199EE27D}" type="datetimeFigureOut">
              <a:rPr lang="en-US" smtClean="0"/>
              <a:t>8/29/2010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4375" y="747713"/>
            <a:ext cx="5405438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3419" y="4740037"/>
            <a:ext cx="5467350" cy="4490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125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77584-B3D7-4300-B01B-A48EF0B314A1}" type="slidenum">
              <a:rPr lang="en-AU" smtClean="0"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Super is a </a:t>
            </a:r>
            <a:r>
              <a:rPr lang="en-AU" dirty="0" err="1" smtClean="0"/>
              <a:t>xxxx</a:t>
            </a:r>
            <a:r>
              <a:rPr lang="en-AU" baseline="0" dirty="0" smtClean="0"/>
              <a:t> software which can be used to easily convert and re-encode all sorts of different audio and video files.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877584-B3D7-4300-B01B-A48EF0B314A1}" type="slidenum">
              <a:rPr lang="en-AU" smtClean="0"/>
              <a:t>1</a:t>
            </a:fld>
            <a:endParaRPr lang="en-A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405438" cy="3743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/>
              <a:t>Here you can see the original FLV and the New AVI file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877584-B3D7-4300-B01B-A48EF0B314A1}" type="slidenum">
              <a:rPr lang="en-AU" smtClean="0"/>
              <a:t>10</a:t>
            </a:fld>
            <a:endParaRPr lang="en-A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405438" cy="3743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/>
              <a:t>Choose</a:t>
            </a:r>
            <a:r>
              <a:rPr lang="en-AU" baseline="0" dirty="0" smtClean="0"/>
              <a:t> a location to save the file to and choose a filename.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877584-B3D7-4300-B01B-A48EF0B314A1}" type="slidenum">
              <a:rPr lang="en-AU" smtClean="0"/>
              <a:t>11</a:t>
            </a:fld>
            <a:endParaRPr lang="en-A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405438" cy="3743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877584-B3D7-4300-B01B-A48EF0B314A1}" type="slidenum">
              <a:rPr lang="en-AU" smtClean="0"/>
              <a:t>12</a:t>
            </a:fld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405438" cy="3743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/>
              <a:t>Super</a:t>
            </a:r>
            <a:r>
              <a:rPr lang="en-AU" baseline="0" dirty="0" smtClean="0"/>
              <a:t> stands for:</a:t>
            </a:r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r>
              <a:rPr lang="en-AU" baseline="0" dirty="0" smtClean="0"/>
              <a:t>There is no trial or demo versions of SUPER and it is completely free</a:t>
            </a:r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r>
              <a:rPr lang="en-AU" baseline="0" dirty="0" smtClean="0"/>
              <a:t>Currently I have run super successfully on windows vista and windows 7.</a:t>
            </a:r>
          </a:p>
          <a:p>
            <a:pPr>
              <a:buFont typeface="Arial" pitchFamily="34" charset="0"/>
              <a:buNone/>
            </a:pPr>
            <a:r>
              <a:rPr lang="en-AU" baseline="0" dirty="0" smtClean="0"/>
              <a:t>The developer states that it may not  be compatible with versions of windows earlier than XP such as ME or 98</a:t>
            </a:r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877584-B3D7-4300-B01B-A48EF0B314A1}" type="slidenum">
              <a:rPr lang="en-AU" smtClean="0"/>
              <a:t>2</a:t>
            </a:fld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405438" cy="3743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/>
              <a:t>Super is</a:t>
            </a:r>
            <a:r>
              <a:rPr lang="en-AU" baseline="0" dirty="0" smtClean="0"/>
              <a:t> the only all in one player, encoder and converter that I have been able to find that is free, simple to use and a full version.</a:t>
            </a:r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r>
              <a:rPr lang="en-AU" baseline="0" dirty="0" smtClean="0"/>
              <a:t>Some of which are: AVI, FLV, MP4, 3GP video format for phones, various audio formats and iPod/</a:t>
            </a:r>
            <a:r>
              <a:rPr lang="en-AU" baseline="0" dirty="0" err="1" smtClean="0"/>
              <a:t>iPhone</a:t>
            </a:r>
            <a:r>
              <a:rPr lang="en-AU" baseline="0" dirty="0" smtClean="0"/>
              <a:t> video formats etc. </a:t>
            </a:r>
          </a:p>
          <a:p>
            <a:pPr>
              <a:buFont typeface="Arial" pitchFamily="34" charset="0"/>
              <a:buNone/>
            </a:pPr>
            <a:r>
              <a:rPr lang="en-AU" baseline="0" dirty="0" smtClean="0"/>
              <a:t>I usually use super to convert  YouTube music FLV files to AVI files so they are playable on normal DVD players and in my car.</a:t>
            </a:r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r>
              <a:rPr lang="en-AU" baseline="0" dirty="0" smtClean="0"/>
              <a:t>DeMuxing is the process of splitting the audio file from the video file. For example I would use this when my music video clip has a low volume level. </a:t>
            </a:r>
          </a:p>
          <a:p>
            <a:pPr>
              <a:buFont typeface="Arial" pitchFamily="34" charset="0"/>
              <a:buNone/>
            </a:pPr>
            <a:r>
              <a:rPr lang="en-AU" baseline="0" dirty="0" smtClean="0"/>
              <a:t>I </a:t>
            </a:r>
            <a:r>
              <a:rPr lang="en-AU" baseline="0" dirty="0" err="1" smtClean="0"/>
              <a:t>DeMux</a:t>
            </a:r>
            <a:r>
              <a:rPr lang="en-AU" baseline="0" dirty="0" smtClean="0"/>
              <a:t> the file then put the mp3 audio file through volume gain software such as MP3Gain to increase the volume to a suitable level.</a:t>
            </a:r>
          </a:p>
          <a:p>
            <a:pPr>
              <a:buFont typeface="Arial" pitchFamily="34" charset="0"/>
              <a:buNone/>
            </a:pPr>
            <a:r>
              <a:rPr lang="en-AU" baseline="0" dirty="0" smtClean="0"/>
              <a:t>Once the volume is good I then </a:t>
            </a:r>
            <a:r>
              <a:rPr lang="en-AU" baseline="0" dirty="0" err="1" smtClean="0"/>
              <a:t>Mux</a:t>
            </a:r>
            <a:r>
              <a:rPr lang="en-AU" baseline="0" dirty="0" smtClean="0"/>
              <a:t> both the files, hence rejoining them back together.</a:t>
            </a:r>
          </a:p>
          <a:p>
            <a:endParaRPr lang="en-AU" baseline="0" dirty="0" smtClean="0"/>
          </a:p>
          <a:p>
            <a:endParaRPr lang="en-AU" baseline="0" dirty="0" smtClean="0"/>
          </a:p>
          <a:p>
            <a:endParaRPr lang="en-AU" baseline="0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877584-B3D7-4300-B01B-A48EF0B314A1}" type="slidenum">
              <a:rPr lang="en-AU" smtClean="0"/>
              <a:t>3</a:t>
            </a:fld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405438" cy="3743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AU" baseline="0" dirty="0" smtClean="0"/>
              <a:t>Video output format -  AVI, MP4 etc</a:t>
            </a:r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r>
              <a:rPr lang="en-AU" baseline="0" dirty="0" smtClean="0"/>
              <a:t>Video output codec – </a:t>
            </a:r>
            <a:r>
              <a:rPr lang="en-AU" baseline="0" dirty="0" err="1" smtClean="0"/>
              <a:t>Xvid</a:t>
            </a:r>
            <a:r>
              <a:rPr lang="en-AU" baseline="0" dirty="0" smtClean="0"/>
              <a:t>, </a:t>
            </a:r>
            <a:r>
              <a:rPr lang="en-AU" baseline="0" dirty="0" err="1" smtClean="0"/>
              <a:t>DivX</a:t>
            </a:r>
            <a:r>
              <a:rPr lang="en-AU" baseline="0" dirty="0" smtClean="0"/>
              <a:t> etc</a:t>
            </a:r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r>
              <a:rPr lang="en-AU" baseline="0" dirty="0" smtClean="0"/>
              <a:t>Audio output codec – Mp3, AAC</a:t>
            </a:r>
          </a:p>
          <a:p>
            <a:pPr>
              <a:buFont typeface="Arial" pitchFamily="34" charset="0"/>
              <a:buChar char="•"/>
            </a:pPr>
            <a:r>
              <a:rPr lang="en-AU" baseline="0" dirty="0" smtClean="0"/>
              <a:t>Video Options</a:t>
            </a:r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r>
              <a:rPr lang="en-AU" baseline="0" dirty="0" smtClean="0"/>
              <a:t>Audio Options</a:t>
            </a:r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r>
              <a:rPr lang="en-AU" baseline="0" dirty="0" smtClean="0"/>
              <a:t>Output Summary</a:t>
            </a:r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r>
              <a:rPr lang="en-AU" baseline="0" dirty="0" smtClean="0"/>
              <a:t>Drag and Drop window</a:t>
            </a:r>
          </a:p>
          <a:p>
            <a:pPr>
              <a:buFont typeface="Arial" pitchFamily="34" charset="0"/>
              <a:buNone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r>
              <a:rPr lang="en-AU" baseline="0" dirty="0" smtClean="0"/>
              <a:t>For this presentation I will be converting an FLV music clip from you tube to an AVI file playable on most DVD players</a:t>
            </a:r>
          </a:p>
          <a:p>
            <a:pPr>
              <a:buFont typeface="Arial" pitchFamily="34" charset="0"/>
              <a:buChar char="•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877584-B3D7-4300-B01B-A48EF0B314A1}" type="slidenum">
              <a:rPr lang="en-AU" smtClean="0"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405438" cy="3743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Here</a:t>
            </a:r>
            <a:r>
              <a:rPr lang="en-AU" baseline="0" dirty="0" smtClean="0"/>
              <a:t> you can see the filename, path and size of the original file.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877584-B3D7-4300-B01B-A48EF0B314A1}" type="slidenum">
              <a:rPr lang="en-AU" smtClean="0"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405438" cy="3743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  <a:p>
            <a:r>
              <a:rPr lang="en-AU" dirty="0" smtClean="0"/>
              <a:t>In this example I</a:t>
            </a:r>
            <a:r>
              <a:rPr lang="en-AU" baseline="0" dirty="0" smtClean="0"/>
              <a:t> have chosen AVI as (format), </a:t>
            </a:r>
            <a:r>
              <a:rPr lang="en-AU" baseline="0" dirty="0" err="1" smtClean="0"/>
              <a:t>XviD</a:t>
            </a:r>
            <a:r>
              <a:rPr lang="en-AU" baseline="0" dirty="0" smtClean="0"/>
              <a:t> video codec and Mp3 audio codec.</a:t>
            </a:r>
          </a:p>
          <a:p>
            <a:endParaRPr lang="en-AU" baseline="0" dirty="0" smtClean="0"/>
          </a:p>
          <a:p>
            <a:r>
              <a:rPr lang="en-AU" dirty="0" smtClean="0"/>
              <a:t>For more information on video </a:t>
            </a:r>
            <a:r>
              <a:rPr lang="en-AU" baseline="0" dirty="0" smtClean="0"/>
              <a:t>and audio formats and codec's visit the developers website.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877584-B3D7-4300-B01B-A48EF0B314A1}" type="slidenum">
              <a:rPr lang="en-AU" smtClean="0"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405438" cy="3743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Analysing</a:t>
            </a:r>
            <a:r>
              <a:rPr lang="en-AU" baseline="0" dirty="0" smtClean="0"/>
              <a:t> the file first lets you see what original aspect, frame rate and </a:t>
            </a:r>
            <a:r>
              <a:rPr lang="en-AU" baseline="0" dirty="0" err="1" smtClean="0"/>
              <a:t>bitrate</a:t>
            </a:r>
            <a:r>
              <a:rPr lang="en-AU" baseline="0" dirty="0" smtClean="0"/>
              <a:t> are so you can set them later.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877584-B3D7-4300-B01B-A48EF0B314A1}" type="slidenum">
              <a:rPr lang="en-AU" smtClean="0"/>
              <a:t>7</a:t>
            </a:fld>
            <a:endParaRPr lang="en-A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405438" cy="3743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/>
              <a:t>No change means that it will be the same as original file which is what you want.</a:t>
            </a:r>
          </a:p>
          <a:p>
            <a:pPr>
              <a:buFont typeface="Arial" pitchFamily="34" charset="0"/>
              <a:buChar char="•"/>
            </a:pPr>
            <a:endParaRPr lang="en-AU" dirty="0" smtClean="0"/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The Aspect will set automatically when you choose</a:t>
            </a:r>
            <a:r>
              <a:rPr lang="en-AU" baseline="0" dirty="0" smtClean="0"/>
              <a:t> no change on the Scale Size</a:t>
            </a:r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r>
              <a:rPr lang="en-AU" baseline="0" dirty="0" smtClean="0"/>
              <a:t>Higher the </a:t>
            </a:r>
            <a:r>
              <a:rPr lang="en-AU" baseline="0" dirty="0" err="1" smtClean="0"/>
              <a:t>bitrate</a:t>
            </a:r>
            <a:r>
              <a:rPr lang="en-AU" baseline="0" dirty="0" smtClean="0"/>
              <a:t> better the quality, but larger the file size. If the original quality was good then no need to exceed the original </a:t>
            </a:r>
            <a:r>
              <a:rPr lang="en-AU" baseline="0" dirty="0" err="1" smtClean="0"/>
              <a:t>bitrate</a:t>
            </a:r>
            <a:r>
              <a:rPr lang="en-AU" baseline="0" dirty="0" smtClean="0"/>
              <a:t> too much.</a:t>
            </a:r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r>
              <a:rPr lang="en-AU" baseline="0" dirty="0" smtClean="0"/>
              <a:t>If fps second do not </a:t>
            </a:r>
            <a:r>
              <a:rPr lang="en-AU" baseline="0" dirty="0" err="1" smtClean="0"/>
              <a:t>mactch</a:t>
            </a:r>
            <a:r>
              <a:rPr lang="en-AU" baseline="0" dirty="0" smtClean="0"/>
              <a:t> the original the video “Jumpy” instead of smooth transitions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877584-B3D7-4300-B01B-A48EF0B314A1}" type="slidenum">
              <a:rPr lang="en-AU" smtClean="0"/>
              <a:t>8</a:t>
            </a:fld>
            <a:endParaRPr lang="en-A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4375" y="747713"/>
            <a:ext cx="5405438" cy="3743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AU" dirty="0" smtClean="0"/>
              <a:t>Have</a:t>
            </a:r>
            <a:r>
              <a:rPr lang="en-AU" baseline="0" dirty="0" smtClean="0"/>
              <a:t> never used any other format other mp3. Its standard</a:t>
            </a:r>
            <a:endParaRPr lang="en-AU" dirty="0" smtClean="0"/>
          </a:p>
          <a:p>
            <a:pPr>
              <a:buFont typeface="Arial" pitchFamily="34" charset="0"/>
              <a:buChar char="•"/>
            </a:pPr>
            <a:endParaRPr lang="en-AU" dirty="0" smtClean="0"/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Frequency</a:t>
            </a:r>
            <a:r>
              <a:rPr lang="en-AU" baseline="0" dirty="0" smtClean="0"/>
              <a:t> – this is the standard for </a:t>
            </a:r>
            <a:r>
              <a:rPr lang="en-AU" baseline="0" dirty="0" err="1" smtClean="0"/>
              <a:t>cd</a:t>
            </a:r>
            <a:r>
              <a:rPr lang="en-AU" baseline="0" dirty="0" smtClean="0"/>
              <a:t> quality audio.</a:t>
            </a:r>
          </a:p>
          <a:p>
            <a:pPr>
              <a:buFont typeface="Arial" pitchFamily="34" charset="0"/>
              <a:buChar char="•"/>
            </a:pPr>
            <a:r>
              <a:rPr lang="en-AU" baseline="0" dirty="0" smtClean="0"/>
              <a:t>Channels – always 2 as you want the sound in stereo not mono.</a:t>
            </a:r>
          </a:p>
          <a:p>
            <a:pPr>
              <a:buFont typeface="Arial" pitchFamily="34" charset="0"/>
              <a:buChar char="•"/>
            </a:pPr>
            <a:r>
              <a:rPr lang="en-AU" baseline="0" dirty="0" err="1" smtClean="0"/>
              <a:t>Bitrate</a:t>
            </a:r>
            <a:r>
              <a:rPr lang="en-AU" baseline="0" dirty="0" smtClean="0"/>
              <a:t> –  will affect the file size. I prefer 160, though it hard to tell the difference from 160 up wards.</a:t>
            </a:r>
          </a:p>
          <a:p>
            <a:pPr>
              <a:buFont typeface="Arial" pitchFamily="34" charset="0"/>
              <a:buChar char="•"/>
            </a:pPr>
            <a:endParaRPr lang="en-AU" baseline="0" dirty="0" smtClean="0"/>
          </a:p>
          <a:p>
            <a:pPr>
              <a:buFont typeface="Arial" pitchFamily="34" charset="0"/>
              <a:buChar char="•"/>
            </a:pPr>
            <a:r>
              <a:rPr lang="en-AU" baseline="0" dirty="0" smtClean="0"/>
              <a:t>DVD language can be left at default.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877584-B3D7-4300-B01B-A48EF0B314A1}" type="slidenum">
              <a:rPr lang="en-AU" smtClean="0"/>
              <a:t>9</a:t>
            </a:fld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E247-940F-491B-BF40-7FFA09C699BB}" type="datetimeFigureOut">
              <a:rPr lang="en-US" smtClean="0"/>
              <a:pPr/>
              <a:t>8/29/2010</a:t>
            </a:fld>
            <a:endParaRPr lang="en-A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234-070F-4FBA-AB67-1420889E825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E247-940F-491B-BF40-7FFA09C699BB}" type="datetimeFigureOut">
              <a:rPr lang="en-US" smtClean="0"/>
              <a:pPr/>
              <a:t>8/29/2010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234-070F-4FBA-AB67-1420889E825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914403"/>
            <a:ext cx="222885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914403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E247-940F-491B-BF40-7FFA09C699BB}" type="datetimeFigureOut">
              <a:rPr lang="en-US" smtClean="0"/>
              <a:pPr/>
              <a:t>8/29/2010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234-070F-4FBA-AB67-1420889E825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E247-940F-491B-BF40-7FFA09C699BB}" type="datetimeFigureOut">
              <a:rPr lang="en-US" smtClean="0"/>
              <a:pPr/>
              <a:t>8/29/2010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234-070F-4FBA-AB67-1420889E825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E247-940F-491B-BF40-7FFA09C699BB}" type="datetimeFigureOut">
              <a:rPr lang="en-US" smtClean="0"/>
              <a:pPr/>
              <a:t>8/29/2010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234-070F-4FBA-AB67-1420889E825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E247-940F-491B-BF40-7FFA09C699BB}" type="datetimeFigureOut">
              <a:rPr lang="en-US" smtClean="0"/>
              <a:pPr/>
              <a:t>8/29/2010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234-070F-4FBA-AB67-1420889E825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32112" y="1859759"/>
            <a:ext cx="4378591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95302" y="2514600"/>
            <a:ext cx="437687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514600"/>
            <a:ext cx="4378591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E247-940F-491B-BF40-7FFA09C699BB}" type="datetimeFigureOut">
              <a:rPr lang="en-US" smtClean="0"/>
              <a:pPr/>
              <a:t>8/29/2010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234-070F-4FBA-AB67-1420889E825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E247-940F-491B-BF40-7FFA09C699BB}" type="datetimeFigureOut">
              <a:rPr lang="en-US" smtClean="0"/>
              <a:pPr/>
              <a:t>8/29/2010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234-070F-4FBA-AB67-1420889E825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E247-940F-491B-BF40-7FFA09C699BB}" type="datetimeFigureOut">
              <a:rPr lang="en-US" smtClean="0"/>
              <a:pPr/>
              <a:t>8/29/2010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234-070F-4FBA-AB67-1420889E825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514353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72972" y="1676400"/>
            <a:ext cx="5537728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E247-940F-491B-BF40-7FFA09C699BB}" type="datetimeFigureOut">
              <a:rPr lang="en-US" smtClean="0"/>
              <a:pPr/>
              <a:t>8/29/2010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A5234-070F-4FBA-AB67-1420889E825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671144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176999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400" y="2828786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E247-940F-491B-BF40-7FFA09C699BB}" type="datetimeFigureOut">
              <a:rPr lang="en-US" smtClean="0"/>
              <a:pPr/>
              <a:t>8/29/2010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50300" y="6356353"/>
            <a:ext cx="660400" cy="365125"/>
          </a:xfrm>
        </p:spPr>
        <p:txBody>
          <a:bodyPr/>
          <a:lstStyle/>
          <a:p>
            <a:fld id="{4AAA5234-070F-4FBA-AB67-1420889E825E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746627" y="6219827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0319" y="-7144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746627" y="-7143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EAE247-940F-491B-BF40-7FFA09C699BB}" type="datetimeFigureOut">
              <a:rPr lang="en-US" smtClean="0"/>
              <a:pPr/>
              <a:t>8/29/2010</a:t>
            </a:fld>
            <a:endParaRPr lang="en-A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889250" y="6356353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585200" y="6356353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AA5234-070F-4FBA-AB67-1420889E825E}" type="slidenum">
              <a:rPr lang="en-AU" smtClean="0"/>
              <a:pPr/>
              <a:t>‹#›</a:t>
            </a:fld>
            <a:endParaRPr lang="en-AU" dirty="0"/>
          </a:p>
        </p:txBody>
      </p:sp>
      <p:grpSp>
        <p:nvGrpSpPr>
          <p:cNvPr id="2" name="Group 1"/>
          <p:cNvGrpSpPr/>
          <p:nvPr/>
        </p:nvGrpSpPr>
        <p:grpSpPr>
          <a:xfrm>
            <a:off x="-20602" y="202408"/>
            <a:ext cx="9945594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ightsoft.biz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7200" dirty="0" smtClean="0"/>
              <a:t>SUPER©</a:t>
            </a:r>
            <a:endParaRPr lang="en-AU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000" dirty="0" smtClean="0">
                <a:solidFill>
                  <a:schemeClr val="bg1"/>
                </a:solidFill>
              </a:rPr>
              <a:t>Multimedia </a:t>
            </a:r>
            <a:r>
              <a:rPr lang="en-AU" sz="4000" dirty="0" smtClean="0">
                <a:solidFill>
                  <a:schemeClr val="bg1"/>
                </a:solidFill>
              </a:rPr>
              <a:t>Encoder and Converter</a:t>
            </a:r>
            <a:endParaRPr lang="en-A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68" y="1214422"/>
            <a:ext cx="9215502" cy="3500462"/>
          </a:xfrm>
          <a:ln w="0">
            <a:noFill/>
          </a:ln>
        </p:spPr>
        <p:txBody>
          <a:bodyPr>
            <a:normAutofit/>
          </a:bodyPr>
          <a:lstStyle/>
          <a:p>
            <a:pPr marL="514350" indent="-514350">
              <a:buClrTx/>
              <a:buFont typeface="Wingdings" pitchFamily="2" charset="2"/>
              <a:buChar char="Ø"/>
            </a:pPr>
            <a:endParaRPr lang="en-AU" dirty="0" smtClean="0"/>
          </a:p>
          <a:p>
            <a:pPr marL="514350" indent="-514350">
              <a:buClrTx/>
              <a:buFont typeface="Wingdings" pitchFamily="2" charset="2"/>
              <a:buChar char="Ø"/>
            </a:pPr>
            <a:r>
              <a:rPr lang="en-AU" dirty="0" smtClean="0"/>
              <a:t>Once the options have been set, click the </a:t>
            </a:r>
            <a:r>
              <a:rPr lang="en-AU" b="1" dirty="0" smtClean="0"/>
              <a:t>Encode</a:t>
            </a:r>
            <a:r>
              <a:rPr lang="en-AU" dirty="0" smtClean="0"/>
              <a:t> button and SUPER will start the encoding process.</a:t>
            </a:r>
          </a:p>
          <a:p>
            <a:pPr marL="514350" indent="-514350">
              <a:buClrTx/>
              <a:buNone/>
            </a:pPr>
            <a:endParaRPr lang="en-AU" dirty="0" smtClean="0"/>
          </a:p>
          <a:p>
            <a:pPr marL="514350" indent="-514350">
              <a:buClrTx/>
              <a:buFont typeface="Wingdings" pitchFamily="2" charset="2"/>
              <a:buChar char="Ø"/>
            </a:pPr>
            <a:r>
              <a:rPr lang="en-AU" dirty="0" smtClean="0"/>
              <a:t>Once complete, the converted/encoded file(s) will be visible in the same location as the original file.</a:t>
            </a:r>
            <a:endParaRPr lang="en-AU" dirty="0" smtClean="0"/>
          </a:p>
          <a:p>
            <a:pPr marL="514350" indent="-514350">
              <a:buClrTx/>
              <a:buNone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 smtClean="0"/>
          </a:p>
          <a:p>
            <a:pPr marL="514350" indent="-514350">
              <a:buClrTx/>
              <a:buFont typeface="Wingdings" pitchFamily="2" charset="2"/>
              <a:buChar char="Ø"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 smtClean="0"/>
          </a:p>
          <a:p>
            <a:pPr marL="514350" indent="-514350">
              <a:buClrTx/>
              <a:buFont typeface="Wingdings" pitchFamily="2" charset="2"/>
              <a:buChar char="Ø"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06" y="571480"/>
            <a:ext cx="8915400" cy="714380"/>
          </a:xfrm>
        </p:spPr>
        <p:txBody>
          <a:bodyPr>
            <a:noAutofit/>
          </a:bodyPr>
          <a:lstStyle/>
          <a:p>
            <a:pPr algn="ctr"/>
            <a:r>
              <a:rPr lang="en-AU" dirty="0" smtClean="0"/>
              <a:t>Encoding</a:t>
            </a:r>
            <a:endParaRPr lang="en-AU" dirty="0"/>
          </a:p>
        </p:txBody>
      </p:sp>
      <p:pic>
        <p:nvPicPr>
          <p:cNvPr id="7170" name="Picture 2" descr="\\A200-LT\Share\SUPER Screenshots\ComletedFiles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3910" y="4214818"/>
            <a:ext cx="8001056" cy="14620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5810" y="1282188"/>
            <a:ext cx="5000660" cy="1285884"/>
          </a:xfrm>
          <a:ln w="0">
            <a:noFill/>
          </a:ln>
        </p:spPr>
        <p:txBody>
          <a:bodyPr>
            <a:normAutofit/>
          </a:bodyPr>
          <a:lstStyle/>
          <a:p>
            <a:pPr marL="266700" indent="-266700">
              <a:buClrTx/>
              <a:buFont typeface="Wingdings" pitchFamily="2" charset="2"/>
              <a:buChar char="Ø"/>
            </a:pPr>
            <a:r>
              <a:rPr lang="en-AU" dirty="0" smtClean="0"/>
              <a:t>All the settings and options used can be saved and loaded for future use.</a:t>
            </a:r>
          </a:p>
          <a:p>
            <a:pPr marL="514350" indent="-514350">
              <a:buClrTx/>
              <a:buNone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 smtClean="0"/>
          </a:p>
          <a:p>
            <a:pPr marL="514350" indent="-514350">
              <a:buClrTx/>
              <a:buFont typeface="Wingdings" pitchFamily="2" charset="2"/>
              <a:buChar char="Ø"/>
            </a:pPr>
            <a:endParaRPr lang="en-AU" b="1" dirty="0" smtClean="0"/>
          </a:p>
          <a:p>
            <a:pPr marL="514350" indent="-514350">
              <a:buClrTx/>
              <a:buFont typeface="Wingdings" pitchFamily="2" charset="2"/>
              <a:buChar char="Ø"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 smtClean="0"/>
          </a:p>
          <a:p>
            <a:pPr marL="514350" indent="-514350">
              <a:buClrTx/>
              <a:buFont typeface="Wingdings" pitchFamily="2" charset="2"/>
              <a:buChar char="Ø"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 smtClean="0"/>
          </a:p>
          <a:p>
            <a:pPr marL="514350" indent="-514350">
              <a:buClrTx/>
              <a:buFont typeface="Wingdings" pitchFamily="2" charset="2"/>
              <a:buChar char="Ø"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06" y="642918"/>
            <a:ext cx="8915400" cy="714380"/>
          </a:xfrm>
        </p:spPr>
        <p:txBody>
          <a:bodyPr>
            <a:noAutofit/>
          </a:bodyPr>
          <a:lstStyle/>
          <a:p>
            <a:pPr algn="ctr"/>
            <a:r>
              <a:rPr lang="en-AU" dirty="0" smtClean="0"/>
              <a:t>Savings Settings for Future Use</a:t>
            </a:r>
            <a:endParaRPr lang="en-AU" dirty="0"/>
          </a:p>
        </p:txBody>
      </p:sp>
      <p:pic>
        <p:nvPicPr>
          <p:cNvPr id="8195" name="Picture 3" descr="\\A200-LT\Share\SUPER Screenshots\SaveProfi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54" y="1428736"/>
            <a:ext cx="4295775" cy="5357850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3881430" y="1428736"/>
            <a:ext cx="785818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ounded Rectangle 8"/>
          <p:cNvSpPr/>
          <p:nvPr/>
        </p:nvSpPr>
        <p:spPr>
          <a:xfrm>
            <a:off x="166654" y="3929066"/>
            <a:ext cx="3929090" cy="50006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0" name="Straight Arrow Connector 9"/>
          <p:cNvCxnSpPr>
            <a:endCxn id="7" idx="4"/>
          </p:cNvCxnSpPr>
          <p:nvPr/>
        </p:nvCxnSpPr>
        <p:spPr>
          <a:xfrm rot="16200000" flipV="1">
            <a:off x="3970729" y="2018098"/>
            <a:ext cx="1000132" cy="392911"/>
          </a:xfrm>
          <a:prstGeom prst="straightConnector1">
            <a:avLst/>
          </a:prstGeom>
          <a:ln w="22225" cmpd="sng">
            <a:solidFill>
              <a:schemeClr val="tx1"/>
            </a:solidFill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4095744" y="4429132"/>
            <a:ext cx="785818" cy="642942"/>
          </a:xfrm>
          <a:prstGeom prst="straightConnector1">
            <a:avLst/>
          </a:prstGeom>
          <a:ln w="22225" cmpd="sng">
            <a:solidFill>
              <a:schemeClr val="tx1"/>
            </a:solidFill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95810" y="2568072"/>
            <a:ext cx="500066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6700" indent="-266700">
              <a:buFont typeface="Wingdings" pitchFamily="2" charset="2"/>
              <a:buChar char="Ø"/>
            </a:pPr>
            <a:r>
              <a:rPr lang="en-AU" sz="2600" dirty="0" smtClean="0"/>
              <a:t>Click on the </a:t>
            </a:r>
            <a:r>
              <a:rPr lang="en-AU" sz="2600" b="1" dirty="0" smtClean="0"/>
              <a:t>“M” </a:t>
            </a:r>
            <a:r>
              <a:rPr lang="en-AU" sz="2600" dirty="0" smtClean="0"/>
              <a:t>button in to the top right corner of the title bar to bring up menu.</a:t>
            </a:r>
          </a:p>
          <a:p>
            <a:pPr>
              <a:buFont typeface="Wingdings" pitchFamily="2" charset="2"/>
              <a:buChar char="Ø"/>
            </a:pPr>
            <a:endParaRPr lang="en-AU" dirty="0"/>
          </a:p>
        </p:txBody>
      </p:sp>
      <p:sp>
        <p:nvSpPr>
          <p:cNvPr id="18" name="TextBox 17"/>
          <p:cNvSpPr txBox="1"/>
          <p:nvPr/>
        </p:nvSpPr>
        <p:spPr>
          <a:xfrm>
            <a:off x="4595810" y="4139708"/>
            <a:ext cx="5000660" cy="264687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6700" indent="-266700">
              <a:buClrTx/>
              <a:buFont typeface="Wingdings" pitchFamily="2" charset="2"/>
              <a:buChar char="Ø"/>
            </a:pPr>
            <a:r>
              <a:rPr lang="en-AU" sz="2600" dirty="0" smtClean="0"/>
              <a:t>Click “</a:t>
            </a:r>
            <a:r>
              <a:rPr lang="en-AU" sz="2600" b="1" dirty="0" smtClean="0"/>
              <a:t>Export a SUPER settings profile” </a:t>
            </a:r>
            <a:r>
              <a:rPr lang="en-AU" sz="2600" dirty="0" smtClean="0"/>
              <a:t> to save</a:t>
            </a:r>
            <a:r>
              <a:rPr lang="en-AU" sz="2600" b="1" dirty="0" smtClean="0"/>
              <a:t>.</a:t>
            </a:r>
          </a:p>
          <a:p>
            <a:pPr marL="514350" indent="-514350">
              <a:buClrTx/>
              <a:buFont typeface="Wingdings" pitchFamily="2" charset="2"/>
              <a:buChar char="Ø"/>
            </a:pPr>
            <a:endParaRPr lang="en-AU" sz="2600" b="1" dirty="0" smtClean="0"/>
          </a:p>
          <a:p>
            <a:pPr marL="266700" indent="-266700">
              <a:buClrTx/>
              <a:buFont typeface="Wingdings" pitchFamily="2" charset="2"/>
              <a:buChar char="Ø"/>
            </a:pPr>
            <a:r>
              <a:rPr lang="en-AU" sz="2600" dirty="0" smtClean="0"/>
              <a:t>Click “</a:t>
            </a:r>
            <a:r>
              <a:rPr lang="en-AU" sz="2600" b="1" dirty="0" smtClean="0"/>
              <a:t>Import a SUPER settings profile” </a:t>
            </a:r>
            <a:r>
              <a:rPr lang="en-AU" sz="2600" dirty="0" smtClean="0"/>
              <a:t> to </a:t>
            </a:r>
            <a:r>
              <a:rPr lang="en-AU" sz="2600" dirty="0" smtClean="0"/>
              <a:t>load.</a:t>
            </a:r>
            <a:endParaRPr lang="en-AU" sz="2600" b="1" dirty="0" smtClean="0"/>
          </a:p>
          <a:p>
            <a:pPr marL="514350" indent="-514350">
              <a:buClrTx/>
              <a:buFont typeface="Wingdings" pitchFamily="2" charset="2"/>
              <a:buChar char="Ø"/>
            </a:pPr>
            <a:endParaRPr lang="en-AU" b="1" dirty="0" smtClean="0"/>
          </a:p>
          <a:p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9" grpId="0" animBg="1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654" y="1357298"/>
            <a:ext cx="9429816" cy="5357850"/>
          </a:xfrm>
          <a:ln w="0"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marL="514350" indent="-514350" algn="ctr">
              <a:buClrTx/>
              <a:buFont typeface="Wingdings" pitchFamily="2" charset="2"/>
              <a:buChar char="Ø"/>
            </a:pPr>
            <a:endParaRPr lang="en-AU" sz="4000" dirty="0" smtClean="0"/>
          </a:p>
          <a:p>
            <a:pPr marL="514350" indent="-514350" algn="ctr">
              <a:buClrTx/>
              <a:buFont typeface="Wingdings" pitchFamily="2" charset="2"/>
              <a:buChar char="Ø"/>
            </a:pPr>
            <a:endParaRPr lang="en-AU" sz="4000" dirty="0" smtClean="0"/>
          </a:p>
          <a:p>
            <a:pPr marL="514350" indent="-514350" algn="ctr">
              <a:buClrTx/>
              <a:buFont typeface="Wingdings" pitchFamily="2" charset="2"/>
              <a:buChar char="Ø"/>
            </a:pPr>
            <a:endParaRPr lang="en-AU" sz="4000" dirty="0" smtClean="0"/>
          </a:p>
          <a:p>
            <a:pPr marL="514350" indent="-514350" algn="ctr">
              <a:buClrTx/>
              <a:buFont typeface="Wingdings" pitchFamily="2" charset="2"/>
              <a:buChar char="Ø"/>
            </a:pPr>
            <a:endParaRPr lang="en-AU" sz="4000" dirty="0" smtClean="0"/>
          </a:p>
          <a:p>
            <a:pPr marL="514350" indent="-514350" algn="ctr">
              <a:buClrTx/>
              <a:buNone/>
            </a:pPr>
            <a:endParaRPr lang="en-AU" sz="4000" dirty="0" smtClean="0"/>
          </a:p>
          <a:p>
            <a:pPr marL="514350" indent="-514350" algn="ctr">
              <a:buClrTx/>
              <a:buFont typeface="Wingdings" pitchFamily="2" charset="2"/>
              <a:buChar char="Ø"/>
            </a:pPr>
            <a:r>
              <a:rPr lang="en-AU" sz="4000" dirty="0" smtClean="0"/>
              <a:t>Questions about SUPER?</a:t>
            </a:r>
            <a:endParaRPr lang="en-AU" sz="4000" b="1" dirty="0" smtClean="0"/>
          </a:p>
          <a:p>
            <a:pPr marL="514350" indent="-514350">
              <a:buClrTx/>
              <a:buFont typeface="Wingdings" pitchFamily="2" charset="2"/>
              <a:buChar char="Ø"/>
            </a:pPr>
            <a:endParaRPr lang="en-AU" b="1" dirty="0" smtClean="0"/>
          </a:p>
          <a:p>
            <a:pPr marL="514350" indent="-514350">
              <a:buClrTx/>
              <a:buFont typeface="Wingdings" pitchFamily="2" charset="2"/>
              <a:buChar char="Ø"/>
            </a:pPr>
            <a:endParaRPr lang="en-AU" b="1" dirty="0" smtClean="0"/>
          </a:p>
          <a:p>
            <a:pPr marL="514350" indent="-514350">
              <a:buClrTx/>
              <a:buFont typeface="Wingdings" pitchFamily="2" charset="2"/>
              <a:buChar char="Ø"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 smtClean="0"/>
          </a:p>
          <a:p>
            <a:pPr marL="514350" indent="-514350">
              <a:buClrTx/>
              <a:buFont typeface="Wingdings" pitchFamily="2" charset="2"/>
              <a:buChar char="Ø"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 smtClean="0"/>
          </a:p>
          <a:p>
            <a:pPr marL="514350" indent="-514350">
              <a:buClrTx/>
              <a:buFont typeface="Wingdings" pitchFamily="2" charset="2"/>
              <a:buChar char="Ø"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06" y="642918"/>
            <a:ext cx="8915400" cy="714380"/>
          </a:xfrm>
        </p:spPr>
        <p:txBody>
          <a:bodyPr>
            <a:noAutofit/>
          </a:bodyPr>
          <a:lstStyle/>
          <a:p>
            <a:pPr algn="ctr"/>
            <a:r>
              <a:rPr lang="en-AU" dirty="0" smtClean="0"/>
              <a:t>Questions</a:t>
            </a:r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500" dirty="0" smtClean="0"/>
              <a:t>SUPER©</a:t>
            </a:r>
            <a:endParaRPr lang="en-AU" sz="4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AU" sz="2800" dirty="0" smtClean="0"/>
              <a:t>SUPER </a:t>
            </a:r>
            <a:r>
              <a:rPr lang="en-AU" sz="2800" dirty="0" smtClean="0"/>
              <a:t>= </a:t>
            </a:r>
            <a:r>
              <a:rPr lang="en-AU" sz="2800" b="1" dirty="0" smtClean="0"/>
              <a:t>S</a:t>
            </a:r>
            <a:r>
              <a:rPr lang="en-AU" sz="2800" dirty="0" smtClean="0"/>
              <a:t>implified </a:t>
            </a:r>
            <a:r>
              <a:rPr lang="en-AU" sz="2800" b="1" dirty="0" smtClean="0"/>
              <a:t>U</a:t>
            </a:r>
            <a:r>
              <a:rPr lang="en-AU" sz="2800" dirty="0" smtClean="0"/>
              <a:t>niversal </a:t>
            </a:r>
            <a:r>
              <a:rPr lang="en-AU" sz="2800" b="1" dirty="0" smtClean="0"/>
              <a:t>P</a:t>
            </a:r>
            <a:r>
              <a:rPr lang="en-AU" sz="2800" dirty="0" smtClean="0"/>
              <a:t>layer </a:t>
            </a:r>
            <a:r>
              <a:rPr lang="en-AU" sz="2800" b="1" dirty="0" smtClean="0"/>
              <a:t>E</a:t>
            </a:r>
            <a:r>
              <a:rPr lang="en-AU" sz="2800" dirty="0" smtClean="0"/>
              <a:t>ncoder &amp; </a:t>
            </a:r>
            <a:r>
              <a:rPr lang="en-AU" sz="2800" b="1" dirty="0" smtClean="0"/>
              <a:t>R</a:t>
            </a:r>
            <a:r>
              <a:rPr lang="en-AU" sz="2800" dirty="0" smtClean="0"/>
              <a:t>enderer.</a:t>
            </a:r>
          </a:p>
          <a:p>
            <a:pPr>
              <a:buClrTx/>
              <a:buFont typeface="Wingdings" pitchFamily="2" charset="2"/>
              <a:buChar char="Ø"/>
            </a:pPr>
            <a:endParaRPr lang="en-AU" sz="2800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n-AU" sz="2800" dirty="0" smtClean="0"/>
              <a:t>The </a:t>
            </a:r>
            <a:r>
              <a:rPr lang="en-AU" sz="2800" dirty="0" smtClean="0"/>
              <a:t>full version of SUPER can be downloaded </a:t>
            </a:r>
            <a:r>
              <a:rPr lang="en-AU" sz="2800" dirty="0" smtClean="0"/>
              <a:t>from </a:t>
            </a:r>
            <a:r>
              <a:rPr lang="en-AU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hlinkClick r:id="rId3"/>
              </a:rPr>
              <a:t>www.erightsoft.biz</a:t>
            </a:r>
            <a:endParaRPr lang="en-AU" sz="28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endParaRPr lang="en-AU" sz="28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en-AU" sz="2800" dirty="0" smtClean="0"/>
              <a:t>SUPER </a:t>
            </a:r>
            <a:r>
              <a:rPr lang="en-AU" sz="2800" dirty="0" smtClean="0"/>
              <a:t>is compatible with most Windows® platforms</a:t>
            </a:r>
            <a:r>
              <a:rPr lang="en-AU" sz="2800" dirty="0" smtClean="0"/>
              <a:t>.</a:t>
            </a:r>
          </a:p>
          <a:p>
            <a:pPr>
              <a:buClrTx/>
              <a:buFont typeface="Wingdings" pitchFamily="2" charset="2"/>
              <a:buChar char="Ø"/>
            </a:pPr>
            <a:endParaRPr lang="en-AU" sz="2800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n-AU" sz="2800" dirty="0" smtClean="0"/>
              <a:t>SUPER is copyrighted software by </a:t>
            </a:r>
            <a:r>
              <a:rPr lang="en-AU" sz="2800" dirty="0" smtClean="0"/>
              <a:t>eRightSoft</a:t>
            </a:r>
            <a:endParaRPr lang="en-AU" sz="2800" dirty="0" smtClean="0"/>
          </a:p>
          <a:p>
            <a:pPr>
              <a:buClrTx/>
              <a:buFont typeface="Wingdings" pitchFamily="2" charset="2"/>
              <a:buChar char="Ø"/>
            </a:pPr>
            <a:endParaRPr lang="en-AU" sz="2800" dirty="0" smtClean="0"/>
          </a:p>
          <a:p>
            <a:pPr>
              <a:buClrTx/>
              <a:buFont typeface="Wingdings" pitchFamily="2" charset="2"/>
              <a:buChar char="Ø"/>
            </a:pPr>
            <a:endParaRPr lang="en-A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30" y="704088"/>
            <a:ext cx="928694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SUPER: W</a:t>
            </a:r>
            <a:r>
              <a:rPr lang="en-AU" dirty="0" smtClean="0"/>
              <a:t>hat is it and what does it do?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itchFamily="2" charset="2"/>
              <a:buChar char="Ø"/>
            </a:pPr>
            <a:endParaRPr lang="en-AU" sz="2800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n-AU" sz="2800" dirty="0" smtClean="0"/>
              <a:t>SUPER </a:t>
            </a:r>
            <a:r>
              <a:rPr lang="en-AU" sz="2800" dirty="0" smtClean="0"/>
              <a:t>is a free multimedia player, encoder and converter all in one</a:t>
            </a:r>
            <a:r>
              <a:rPr lang="en-AU" sz="2800" dirty="0" smtClean="0"/>
              <a:t>.</a:t>
            </a:r>
          </a:p>
          <a:p>
            <a:pPr>
              <a:buClrTx/>
              <a:buNone/>
            </a:pPr>
            <a:endParaRPr lang="en-AU" sz="2800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n-AU" sz="2800" dirty="0" smtClean="0"/>
              <a:t>SUPER can </a:t>
            </a:r>
            <a:r>
              <a:rPr lang="en-AU" sz="2800" dirty="0" smtClean="0"/>
              <a:t>encode or convert almost any media file type</a:t>
            </a:r>
            <a:r>
              <a:rPr lang="en-AU" sz="2800" dirty="0" smtClean="0"/>
              <a:t>.</a:t>
            </a:r>
          </a:p>
          <a:p>
            <a:pPr>
              <a:buClrTx/>
              <a:buFont typeface="Wingdings" pitchFamily="2" charset="2"/>
              <a:buChar char="Ø"/>
            </a:pPr>
            <a:endParaRPr lang="en-AU" sz="2800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n-AU" sz="2800" dirty="0" smtClean="0"/>
              <a:t>SUPER  </a:t>
            </a:r>
            <a:r>
              <a:rPr lang="en-AU" sz="2800" dirty="0" smtClean="0"/>
              <a:t>can </a:t>
            </a:r>
            <a:r>
              <a:rPr lang="en-AU" sz="2800" dirty="0" smtClean="0"/>
              <a:t>also </a:t>
            </a:r>
            <a:r>
              <a:rPr lang="en-AU" sz="2800" dirty="0" smtClean="0"/>
              <a:t>Mux</a:t>
            </a:r>
            <a:r>
              <a:rPr lang="en-AU" sz="2800" dirty="0" smtClean="0"/>
              <a:t> </a:t>
            </a:r>
            <a:r>
              <a:rPr lang="en-AU" sz="2800" dirty="0" smtClean="0"/>
              <a:t>and </a:t>
            </a:r>
            <a:r>
              <a:rPr lang="en-AU" sz="2800" dirty="0" smtClean="0"/>
              <a:t>DeMux</a:t>
            </a:r>
            <a:r>
              <a:rPr lang="en-AU" sz="2800" dirty="0" smtClean="0"/>
              <a:t> media files</a:t>
            </a:r>
            <a:r>
              <a:rPr lang="en-AU" sz="2800" dirty="0" smtClean="0"/>
              <a:t>.</a:t>
            </a:r>
          </a:p>
          <a:p>
            <a:pPr>
              <a:buClrTx/>
              <a:buFont typeface="Wingdings" pitchFamily="2" charset="2"/>
              <a:buChar char="Ø"/>
            </a:pPr>
            <a:endParaRPr lang="en-AU" dirty="0" smtClean="0"/>
          </a:p>
          <a:p>
            <a:pPr>
              <a:buClrTx/>
              <a:buFont typeface="Wingdings" pitchFamily="2" charset="2"/>
              <a:buChar char="Ø"/>
            </a:pPr>
            <a:endParaRPr lang="en-A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06" y="500042"/>
            <a:ext cx="8915400" cy="714380"/>
          </a:xfrm>
        </p:spPr>
        <p:txBody>
          <a:bodyPr>
            <a:noAutofit/>
          </a:bodyPr>
          <a:lstStyle/>
          <a:p>
            <a:pPr algn="ctr"/>
            <a:r>
              <a:rPr lang="en-AU" dirty="0" smtClean="0"/>
              <a:t>Super: How is it used?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1562" y="1285860"/>
            <a:ext cx="4529138" cy="5143536"/>
          </a:xfrm>
          <a:ln>
            <a:noFill/>
          </a:ln>
        </p:spPr>
        <p:txBody>
          <a:bodyPr/>
          <a:lstStyle/>
          <a:p>
            <a:pPr>
              <a:buClrTx/>
              <a:buFont typeface="Wingdings" pitchFamily="2" charset="2"/>
              <a:buChar char="Ø"/>
            </a:pPr>
            <a:endParaRPr lang="en-AU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n-AU" dirty="0" smtClean="0"/>
              <a:t>SUPER’s </a:t>
            </a:r>
            <a:r>
              <a:rPr lang="en-AU" dirty="0" smtClean="0"/>
              <a:t>user interface design makes it simple to use</a:t>
            </a:r>
            <a:r>
              <a:rPr lang="en-AU" dirty="0" smtClean="0"/>
              <a:t>.</a:t>
            </a:r>
          </a:p>
          <a:p>
            <a:pPr>
              <a:buClrTx/>
              <a:buFont typeface="Wingdings" pitchFamily="2" charset="2"/>
              <a:buChar char="Ø"/>
            </a:pPr>
            <a:endParaRPr lang="en-AU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n-AU" dirty="0" smtClean="0"/>
              <a:t>The layout is easy to read and everything is segregated and labelled appropriately.</a:t>
            </a:r>
            <a:endParaRPr lang="en-AU" dirty="0" smtClean="0"/>
          </a:p>
          <a:p>
            <a:pPr>
              <a:buClrTx/>
              <a:buNone/>
            </a:pPr>
            <a:endParaRPr lang="en-AU" dirty="0"/>
          </a:p>
        </p:txBody>
      </p:sp>
      <p:pic>
        <p:nvPicPr>
          <p:cNvPr id="1026" name="Picture 2" descr="\\A200-LT\Share\SUPER Screenshots\SuperOpeningScre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406" y="1285860"/>
            <a:ext cx="4357718" cy="5143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\\A200-LT\Share\SUPER Screenshots\SuperDropMediaFileFullWindo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54" y="1428757"/>
            <a:ext cx="3929090" cy="535782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06" y="642918"/>
            <a:ext cx="8915400" cy="714380"/>
          </a:xfrm>
        </p:spPr>
        <p:txBody>
          <a:bodyPr>
            <a:noAutofit/>
          </a:bodyPr>
          <a:lstStyle/>
          <a:p>
            <a:pPr algn="ctr"/>
            <a:r>
              <a:rPr lang="en-AU" dirty="0" smtClean="0"/>
              <a:t>Adding one or more files to SUPER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8752" y="1285860"/>
            <a:ext cx="4357718" cy="5214974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AU" dirty="0" smtClean="0"/>
              <a:t>Drag the media file </a:t>
            </a:r>
            <a:r>
              <a:rPr lang="en-AU" dirty="0" smtClean="0"/>
              <a:t>or </a:t>
            </a:r>
            <a:r>
              <a:rPr lang="en-AU" dirty="0" smtClean="0"/>
              <a:t>files, you wish to work with onto the drag and drop window at the bottom.</a:t>
            </a:r>
          </a:p>
          <a:p>
            <a:pPr>
              <a:buClrTx/>
              <a:buNone/>
            </a:pPr>
            <a:endParaRPr lang="en-AU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n-AU" dirty="0" smtClean="0"/>
              <a:t>The window will now display the file path, file name and original file size.</a:t>
            </a:r>
            <a:endParaRPr lang="en-AU" dirty="0" smtClean="0"/>
          </a:p>
          <a:p>
            <a:pPr>
              <a:buNone/>
            </a:pPr>
            <a:endParaRPr lang="en-AU" dirty="0"/>
          </a:p>
        </p:txBody>
      </p:sp>
      <p:pic>
        <p:nvPicPr>
          <p:cNvPr id="2050" name="Picture 2" descr="\\A200-LT\Share\SUPER Screenshots\SuperDropMediaFil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38620" y="4857760"/>
            <a:ext cx="5500726" cy="1928826"/>
          </a:xfrm>
          <a:prstGeom prst="rect">
            <a:avLst/>
          </a:prstGeom>
          <a:noFill/>
        </p:spPr>
      </p:pic>
      <p:cxnSp>
        <p:nvCxnSpPr>
          <p:cNvPr id="26" name="Straight Arrow Connector 25"/>
          <p:cNvCxnSpPr>
            <a:stCxn id="40" idx="6"/>
          </p:cNvCxnSpPr>
          <p:nvPr/>
        </p:nvCxnSpPr>
        <p:spPr>
          <a:xfrm>
            <a:off x="3952868" y="5572140"/>
            <a:ext cx="642942" cy="214314"/>
          </a:xfrm>
          <a:prstGeom prst="straightConnector1">
            <a:avLst/>
          </a:prstGeom>
          <a:ln w="22225" cmpd="sng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238092" y="5286388"/>
            <a:ext cx="3714776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noFill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2345513" y="2464587"/>
            <a:ext cx="3643338" cy="2571768"/>
          </a:xfrm>
          <a:prstGeom prst="straightConnector1">
            <a:avLst/>
          </a:prstGeom>
          <a:ln w="22225" cmpd="sng">
            <a:solidFill>
              <a:schemeClr val="tx1"/>
            </a:solidFill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\\A200-LT\Share\SUPER Screenshots\SuperDropMediaFileFullWindo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092" y="2143116"/>
            <a:ext cx="4572032" cy="45720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06" y="642918"/>
            <a:ext cx="8915400" cy="714380"/>
          </a:xfrm>
        </p:spPr>
        <p:txBody>
          <a:bodyPr>
            <a:noAutofit/>
          </a:bodyPr>
          <a:lstStyle/>
          <a:p>
            <a:pPr algn="ctr"/>
            <a:r>
              <a:rPr lang="en-AU" dirty="0" smtClean="0"/>
              <a:t>Choosing Outputs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76" y="1285860"/>
            <a:ext cx="4500594" cy="5072098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endParaRPr lang="en-AU" dirty="0" smtClean="0"/>
          </a:p>
          <a:p>
            <a:pPr>
              <a:buClrTx/>
              <a:buFont typeface="Wingdings" pitchFamily="2" charset="2"/>
              <a:buChar char="Ø"/>
            </a:pPr>
            <a:endParaRPr lang="en-AU" dirty="0" smtClean="0"/>
          </a:p>
          <a:p>
            <a:pPr>
              <a:buClrTx/>
              <a:buFont typeface="Wingdings" pitchFamily="2" charset="2"/>
              <a:buChar char="Ø"/>
            </a:pPr>
            <a:endParaRPr lang="en-AU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n-AU" dirty="0" smtClean="0"/>
              <a:t>Choose the Output Format, Output Video </a:t>
            </a:r>
            <a:r>
              <a:rPr lang="en-AU" dirty="0" smtClean="0"/>
              <a:t>C</a:t>
            </a:r>
            <a:r>
              <a:rPr lang="en-AU" dirty="0" smtClean="0"/>
              <a:t>odec and Output Audio </a:t>
            </a:r>
            <a:r>
              <a:rPr lang="en-AU" dirty="0" smtClean="0"/>
              <a:t>C</a:t>
            </a:r>
            <a:r>
              <a:rPr lang="en-AU" dirty="0" smtClean="0"/>
              <a:t>odec that corresponds to the type of media file you want to work with.</a:t>
            </a:r>
            <a:endParaRPr lang="en-AU" dirty="0" smtClean="0"/>
          </a:p>
          <a:p>
            <a:pPr>
              <a:buClrTx/>
              <a:buFont typeface="Wingdings" pitchFamily="2" charset="2"/>
              <a:buChar char="Ø"/>
            </a:pPr>
            <a:endParaRPr lang="en-AU" dirty="0"/>
          </a:p>
        </p:txBody>
      </p:sp>
      <p:pic>
        <p:nvPicPr>
          <p:cNvPr id="3076" name="Picture 4" descr="\\A200-LT\Share\SUPER Screenshots\OutputSelectionsJP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092" y="1357302"/>
            <a:ext cx="5934075" cy="571500"/>
          </a:xfrm>
          <a:prstGeom prst="rect">
            <a:avLst/>
          </a:prstGeom>
          <a:noFill/>
        </p:spPr>
      </p:pic>
      <p:sp>
        <p:nvSpPr>
          <p:cNvPr id="18" name="Oval 17"/>
          <p:cNvSpPr/>
          <p:nvPr/>
        </p:nvSpPr>
        <p:spPr>
          <a:xfrm>
            <a:off x="238092" y="2285992"/>
            <a:ext cx="4500594" cy="714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3095612" y="2786058"/>
            <a:ext cx="2214578" cy="785818"/>
          </a:xfrm>
          <a:prstGeom prst="straightConnector1">
            <a:avLst/>
          </a:prstGeom>
          <a:ln w="22225" cmpd="sng">
            <a:solidFill>
              <a:schemeClr val="tx1"/>
            </a:solidFill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1916091" y="2107397"/>
            <a:ext cx="643736" cy="794"/>
          </a:xfrm>
          <a:prstGeom prst="straightConnector1">
            <a:avLst/>
          </a:prstGeom>
          <a:ln w="22225" cmpd="sng">
            <a:solidFill>
              <a:schemeClr val="tx1"/>
            </a:solidFill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\\A200-LT\Share\SUPER Screenshots\AnalysisWindo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16" y="2214554"/>
            <a:ext cx="5000660" cy="4500594"/>
          </a:xfrm>
          <a:prstGeom prst="rect">
            <a:avLst/>
          </a:prstGeom>
          <a:noFill/>
        </p:spPr>
      </p:pic>
      <p:pic>
        <p:nvPicPr>
          <p:cNvPr id="4099" name="Picture 3" descr="\\A200-LT\Share\SUPER Screenshots\DoubleClickFilenamejp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216" y="1285860"/>
            <a:ext cx="5000660" cy="8572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06" y="571480"/>
            <a:ext cx="8915400" cy="714380"/>
          </a:xfrm>
        </p:spPr>
        <p:txBody>
          <a:bodyPr>
            <a:noAutofit/>
          </a:bodyPr>
          <a:lstStyle/>
          <a:p>
            <a:pPr algn="ctr"/>
            <a:r>
              <a:rPr lang="en-AU" dirty="0" smtClean="0"/>
              <a:t>Analysing Media Files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8752" y="1285860"/>
            <a:ext cx="4357718" cy="5072098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AU" dirty="0" smtClean="0"/>
              <a:t>Before setting video and audio options the media file needs to be analysed.</a:t>
            </a:r>
          </a:p>
          <a:p>
            <a:pPr>
              <a:buClrTx/>
              <a:buNone/>
            </a:pPr>
            <a:endParaRPr lang="en-AU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en-AU" dirty="0" smtClean="0"/>
              <a:t> Double clicking </a:t>
            </a:r>
            <a:r>
              <a:rPr lang="en-AU" dirty="0" smtClean="0"/>
              <a:t>the filename in the drag and drop </a:t>
            </a:r>
            <a:r>
              <a:rPr lang="en-AU" dirty="0" smtClean="0"/>
              <a:t>window will bring up the </a:t>
            </a:r>
            <a:r>
              <a:rPr lang="en-AU" b="1" dirty="0" smtClean="0"/>
              <a:t>File Analysis window</a:t>
            </a:r>
            <a:r>
              <a:rPr lang="en-AU" dirty="0" smtClean="0"/>
              <a:t>.</a:t>
            </a:r>
          </a:p>
          <a:p>
            <a:pPr>
              <a:buClrTx/>
              <a:buNone/>
            </a:pPr>
            <a:endParaRPr lang="en-AU" dirty="0" smtClean="0"/>
          </a:p>
          <a:p>
            <a:pPr>
              <a:buClrTx/>
              <a:buNone/>
            </a:pPr>
            <a:endParaRPr lang="en-AU" dirty="0"/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3452802" y="1571611"/>
            <a:ext cx="1857388" cy="1714512"/>
          </a:xfrm>
          <a:prstGeom prst="straightConnector1">
            <a:avLst/>
          </a:prstGeom>
          <a:ln w="22225" cmpd="sng">
            <a:solidFill>
              <a:schemeClr val="tx1"/>
            </a:solidFill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>
            <a:off x="4095744" y="4357694"/>
            <a:ext cx="1428760" cy="142876"/>
          </a:xfrm>
          <a:prstGeom prst="straightConnector1">
            <a:avLst/>
          </a:prstGeom>
          <a:ln w="22225" cmpd="sng">
            <a:solidFill>
              <a:schemeClr val="tx1"/>
            </a:solidFill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5310190" y="4857760"/>
            <a:ext cx="4357718" cy="196977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6700" indent="-266700">
              <a:buFont typeface="Wingdings" pitchFamily="2" charset="2"/>
              <a:buChar char="Ø"/>
            </a:pPr>
            <a:r>
              <a:rPr lang="en-AU" sz="2600" b="1" dirty="0" smtClean="0"/>
              <a:t>Frame/Sec</a:t>
            </a:r>
            <a:r>
              <a:rPr lang="en-AU" sz="2600" dirty="0" smtClean="0"/>
              <a:t> will be set to the </a:t>
            </a:r>
            <a:r>
              <a:rPr lang="en-AU" sz="2600" dirty="0" smtClean="0"/>
              <a:t>same value </a:t>
            </a:r>
            <a:r>
              <a:rPr lang="en-AU" sz="2600" dirty="0" smtClean="0"/>
              <a:t>as found in the Video section of the file analysis.</a:t>
            </a:r>
          </a:p>
          <a:p>
            <a:endParaRPr lang="en-AU" dirty="0"/>
          </a:p>
        </p:txBody>
      </p:sp>
      <p:pic>
        <p:nvPicPr>
          <p:cNvPr id="5125" name="Picture 5" descr="\\A200-LT\Share\SUPER Screenshots\Video Option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54" y="1500174"/>
            <a:ext cx="5143536" cy="1219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06" y="571480"/>
            <a:ext cx="8915400" cy="714380"/>
          </a:xfrm>
        </p:spPr>
        <p:txBody>
          <a:bodyPr>
            <a:noAutofit/>
          </a:bodyPr>
          <a:lstStyle/>
          <a:p>
            <a:pPr algn="ctr"/>
            <a:r>
              <a:rPr lang="en-AU" dirty="0" smtClean="0"/>
              <a:t>Setting Video Options</a:t>
            </a:r>
            <a:endParaRPr lang="en-AU" dirty="0"/>
          </a:p>
        </p:txBody>
      </p:sp>
      <p:grpSp>
        <p:nvGrpSpPr>
          <p:cNvPr id="62" name="Group 61"/>
          <p:cNvGrpSpPr/>
          <p:nvPr/>
        </p:nvGrpSpPr>
        <p:grpSpPr>
          <a:xfrm>
            <a:off x="1595414" y="1428736"/>
            <a:ext cx="3786214" cy="142876"/>
            <a:chOff x="1595414" y="1428736"/>
            <a:chExt cx="3786214" cy="214314"/>
          </a:xfrm>
        </p:grpSpPr>
        <p:cxnSp>
          <p:nvCxnSpPr>
            <p:cNvPr id="8" name="Straight Arrow Connector 7"/>
            <p:cNvCxnSpPr/>
            <p:nvPr/>
          </p:nvCxnSpPr>
          <p:spPr>
            <a:xfrm rot="10800000">
              <a:off x="1595414" y="1428736"/>
              <a:ext cx="3786214" cy="1588"/>
            </a:xfrm>
            <a:prstGeom prst="straightConnector1">
              <a:avLst/>
            </a:prstGeom>
            <a:ln w="22225" cmpd="sng">
              <a:solidFill>
                <a:schemeClr val="tx1"/>
              </a:solidFill>
              <a:headEnd type="oval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5400000">
              <a:off x="1489051" y="1535099"/>
              <a:ext cx="214314" cy="1588"/>
            </a:xfrm>
            <a:prstGeom prst="straightConnector1">
              <a:avLst/>
            </a:prstGeom>
            <a:ln w="22225" cmpd="sng">
              <a:solidFill>
                <a:schemeClr val="tx1"/>
              </a:solidFill>
              <a:headEnd type="oval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2666984" y="2571744"/>
            <a:ext cx="2714644" cy="214314"/>
            <a:chOff x="2809066" y="2643182"/>
            <a:chExt cx="2715438" cy="431010"/>
          </a:xfrm>
        </p:grpSpPr>
        <p:cxnSp>
          <p:nvCxnSpPr>
            <p:cNvPr id="22" name="Straight Arrow Connector 21"/>
            <p:cNvCxnSpPr/>
            <p:nvPr/>
          </p:nvCxnSpPr>
          <p:spPr>
            <a:xfrm rot="10800000">
              <a:off x="2809860" y="3071810"/>
              <a:ext cx="2714644" cy="1588"/>
            </a:xfrm>
            <a:prstGeom prst="straightConnector1">
              <a:avLst/>
            </a:prstGeom>
            <a:ln w="22225" cmpd="sng">
              <a:solidFill>
                <a:schemeClr val="tx1"/>
              </a:solidFill>
              <a:headEnd type="oval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5400000" flipH="1" flipV="1">
              <a:off x="2593958" y="2858290"/>
              <a:ext cx="431010" cy="794"/>
            </a:xfrm>
            <a:prstGeom prst="straightConnector1">
              <a:avLst/>
            </a:prstGeom>
            <a:ln w="22225" cmpd="sng">
              <a:solidFill>
                <a:schemeClr val="tx1"/>
              </a:solidFill>
              <a:headEnd type="oval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24" name="Picture 4" descr="\\A200-LT\Share\SUPER Screenshots\VideoAnalysisJP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2472" y="3071810"/>
            <a:ext cx="3838575" cy="3286148"/>
          </a:xfrm>
          <a:prstGeom prst="rect">
            <a:avLst/>
          </a:prstGeom>
          <a:noFill/>
        </p:spPr>
      </p:pic>
      <p:sp>
        <p:nvSpPr>
          <p:cNvPr id="64" name="Oval 63"/>
          <p:cNvSpPr/>
          <p:nvPr/>
        </p:nvSpPr>
        <p:spPr>
          <a:xfrm>
            <a:off x="2666984" y="5214950"/>
            <a:ext cx="785818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6" name="Straight Arrow Connector 65"/>
          <p:cNvCxnSpPr/>
          <p:nvPr/>
        </p:nvCxnSpPr>
        <p:spPr>
          <a:xfrm rot="10800000" flipV="1">
            <a:off x="3452802" y="3286124"/>
            <a:ext cx="1928826" cy="1357322"/>
          </a:xfrm>
          <a:prstGeom prst="straightConnector1">
            <a:avLst/>
          </a:prstGeom>
          <a:ln w="22225" cmpd="sng">
            <a:solidFill>
              <a:schemeClr val="tx1"/>
            </a:solidFill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10800000" flipV="1">
            <a:off x="3452802" y="5072074"/>
            <a:ext cx="1928826" cy="285752"/>
          </a:xfrm>
          <a:prstGeom prst="straightConnector1">
            <a:avLst/>
          </a:prstGeom>
          <a:ln w="22225" cmpd="sng">
            <a:solidFill>
              <a:schemeClr val="tx1"/>
            </a:solidFill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3309926" y="1857364"/>
            <a:ext cx="428628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5" name="Oval 74"/>
          <p:cNvSpPr/>
          <p:nvPr/>
        </p:nvSpPr>
        <p:spPr>
          <a:xfrm>
            <a:off x="3809992" y="2000240"/>
            <a:ext cx="785818" cy="285752"/>
          </a:xfrm>
          <a:prstGeom prst="ellipse">
            <a:avLst/>
          </a:prstGeom>
          <a:noFill/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6" name="Oval 75"/>
          <p:cNvSpPr/>
          <p:nvPr/>
        </p:nvSpPr>
        <p:spPr>
          <a:xfrm>
            <a:off x="2666984" y="4500570"/>
            <a:ext cx="785818" cy="285752"/>
          </a:xfrm>
          <a:prstGeom prst="ellipse">
            <a:avLst/>
          </a:prstGeom>
          <a:noFill/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9" name="Content Placeholder 2"/>
          <p:cNvSpPr txBox="1">
            <a:spLocks/>
          </p:cNvSpPr>
          <p:nvPr/>
        </p:nvSpPr>
        <p:spPr>
          <a:xfrm>
            <a:off x="5310190" y="1214422"/>
            <a:ext cx="4357718" cy="1000132"/>
          </a:xfrm>
          <a:prstGeom prst="rect">
            <a:avLst/>
          </a:prstGeom>
          <a:noFill/>
          <a:ln>
            <a:noFill/>
          </a:ln>
        </p:spPr>
        <p:txBody>
          <a:bodyPr vert="horz" anchor="t">
            <a:noAutofit/>
          </a:bodyPr>
          <a:lstStyle/>
          <a:p>
            <a:pPr marL="266700" lvl="0" indent="-266700">
              <a:spcBef>
                <a:spcPct val="20000"/>
              </a:spcBef>
              <a:buSzPct val="95000"/>
              <a:buFont typeface="Wingdings" pitchFamily="2" charset="2"/>
              <a:buChar char="Ø"/>
            </a:pPr>
            <a:r>
              <a:rPr kumimoji="0" lang="en-A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Video Scale Size </a:t>
            </a:r>
            <a:r>
              <a:rPr lang="en-AU" sz="2600" dirty="0" smtClean="0"/>
              <a:t>should be set </a:t>
            </a:r>
            <a:r>
              <a:rPr lang="en-AU" sz="2600" dirty="0" smtClean="0"/>
              <a:t>to “No Change”.</a:t>
            </a:r>
            <a:endParaRPr kumimoji="0" lang="en-A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5000"/>
              <a:buFont typeface="Wingdings" pitchFamily="2" charset="2"/>
              <a:buChar char="Ø"/>
              <a:tabLst/>
              <a:defRPr/>
            </a:pPr>
            <a:endParaRPr kumimoji="0" lang="en-A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5000"/>
              <a:buFont typeface="Wingdings" pitchFamily="2" charset="2"/>
              <a:buChar char="Ø"/>
              <a:tabLst/>
              <a:defRPr/>
            </a:pPr>
            <a:endParaRPr kumimoji="0" lang="en-A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5000"/>
              <a:buFont typeface="Wingdings" pitchFamily="2" charset="2"/>
              <a:buChar char="Ø"/>
              <a:tabLst/>
              <a:defRPr/>
            </a:pPr>
            <a:endParaRPr kumimoji="0" lang="en-A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310190" y="2143116"/>
            <a:ext cx="4357718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6700" lvl="1" indent="-266700">
              <a:buFont typeface="Wingdings" pitchFamily="2" charset="2"/>
              <a:buChar char="Ø"/>
            </a:pPr>
            <a:r>
              <a:rPr lang="en-AU" sz="2600" dirty="0" smtClean="0"/>
              <a:t>The </a:t>
            </a:r>
            <a:r>
              <a:rPr lang="en-AU" sz="2600" b="1" dirty="0" smtClean="0"/>
              <a:t>Aspect </a:t>
            </a:r>
            <a:r>
              <a:rPr lang="en-AU" sz="2600" dirty="0" smtClean="0"/>
              <a:t>will auto set, so leave it as is.</a:t>
            </a:r>
            <a:endParaRPr lang="en-AU" sz="2600" dirty="0"/>
          </a:p>
        </p:txBody>
      </p:sp>
      <p:sp>
        <p:nvSpPr>
          <p:cNvPr id="92" name="TextBox 91"/>
          <p:cNvSpPr txBox="1"/>
          <p:nvPr/>
        </p:nvSpPr>
        <p:spPr>
          <a:xfrm>
            <a:off x="5310190" y="3041878"/>
            <a:ext cx="4357718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6700" indent="-266700">
              <a:buFont typeface="Wingdings" pitchFamily="2" charset="2"/>
              <a:buChar char="Ø"/>
            </a:pPr>
            <a:r>
              <a:rPr lang="en-AU" sz="2800" b="1" dirty="0" err="1" smtClean="0"/>
              <a:t>Bitrate</a:t>
            </a:r>
            <a:r>
              <a:rPr lang="en-AU" sz="2800" b="1" dirty="0" smtClean="0"/>
              <a:t> </a:t>
            </a:r>
            <a:r>
              <a:rPr lang="en-AU" sz="2800" dirty="0" smtClean="0"/>
              <a:t>is </a:t>
            </a:r>
            <a:r>
              <a:rPr lang="en-AU" sz="2800" dirty="0" smtClean="0"/>
              <a:t>set just higher than the </a:t>
            </a:r>
            <a:r>
              <a:rPr lang="en-AU" sz="2800" dirty="0" smtClean="0"/>
              <a:t>value </a:t>
            </a:r>
            <a:r>
              <a:rPr lang="en-AU" sz="2800" dirty="0" smtClean="0"/>
              <a:t>found in the Video section </a:t>
            </a:r>
            <a:r>
              <a:rPr lang="en-AU" sz="2800" dirty="0" smtClean="0"/>
              <a:t>of the file analysis. </a:t>
            </a:r>
            <a:endParaRPr lang="en-AU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64" grpId="0" animBg="1"/>
      <p:bldP spid="74" grpId="0" animBg="1"/>
      <p:bldP spid="75" grpId="0" animBg="1"/>
      <p:bldP spid="76" grpId="0" animBg="1"/>
      <p:bldP spid="89" grpId="0"/>
      <p:bldP spid="91" grpId="0"/>
      <p:bldP spid="9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530" y="1214422"/>
            <a:ext cx="9286940" cy="5500726"/>
          </a:xfrm>
          <a:ln w="0">
            <a:noFill/>
          </a:ln>
        </p:spPr>
        <p:txBody>
          <a:bodyPr>
            <a:normAutofit/>
          </a:bodyPr>
          <a:lstStyle/>
          <a:p>
            <a:pPr marL="514350" indent="-514350">
              <a:buClrTx/>
              <a:buFont typeface="Wingdings" pitchFamily="2" charset="2"/>
              <a:buChar char="Ø"/>
            </a:pPr>
            <a:endParaRPr lang="en-AU" dirty="0" smtClean="0"/>
          </a:p>
          <a:p>
            <a:pPr marL="514350" indent="-514350">
              <a:buClrTx/>
              <a:buFont typeface="Wingdings" pitchFamily="2" charset="2"/>
              <a:buChar char="Ø"/>
            </a:pPr>
            <a:r>
              <a:rPr lang="en-AU" dirty="0" smtClean="0"/>
              <a:t>These are the options to set for the Mp3 audio codec:</a:t>
            </a:r>
          </a:p>
          <a:p>
            <a:pPr marL="514350" indent="-514350">
              <a:buClrTx/>
              <a:buFont typeface="Wingdings" pitchFamily="2" charset="2"/>
              <a:buChar char="Ø"/>
            </a:pPr>
            <a:endParaRPr lang="en-AU" dirty="0" smtClean="0"/>
          </a:p>
          <a:p>
            <a:pPr marL="880110" lvl="1" indent="-514350">
              <a:buClrTx/>
              <a:buFont typeface="Arial" pitchFamily="34" charset="0"/>
              <a:buChar char="•"/>
            </a:pPr>
            <a:endParaRPr lang="en-AU" b="1" dirty="0" smtClean="0"/>
          </a:p>
          <a:p>
            <a:pPr marL="880110" lvl="1" indent="-514350">
              <a:buClrTx/>
              <a:buFont typeface="Arial" pitchFamily="34" charset="0"/>
              <a:buChar char="•"/>
            </a:pPr>
            <a:endParaRPr lang="en-AU" b="1" dirty="0" smtClean="0"/>
          </a:p>
          <a:p>
            <a:pPr marL="880110" lvl="1" indent="-514350">
              <a:buClrTx/>
              <a:buFont typeface="Arial" pitchFamily="34" charset="0"/>
              <a:buChar char="•"/>
            </a:pPr>
            <a:r>
              <a:rPr lang="en-AU" b="1" dirty="0" smtClean="0"/>
              <a:t>Sampling Frequency </a:t>
            </a:r>
            <a:r>
              <a:rPr lang="en-AU" dirty="0" smtClean="0"/>
              <a:t>should </a:t>
            </a:r>
            <a:r>
              <a:rPr lang="en-AU" dirty="0" smtClean="0"/>
              <a:t>be set to </a:t>
            </a:r>
            <a:r>
              <a:rPr lang="en-AU" dirty="0" smtClean="0"/>
              <a:t>44100</a:t>
            </a:r>
          </a:p>
          <a:p>
            <a:pPr marL="880110" lvl="1" indent="-514350">
              <a:buClrTx/>
              <a:buNone/>
            </a:pPr>
            <a:endParaRPr lang="en-AU" dirty="0" smtClean="0"/>
          </a:p>
          <a:p>
            <a:pPr marL="880110" lvl="1" indent="-514350">
              <a:buClrTx/>
              <a:buFont typeface="Arial" pitchFamily="34" charset="0"/>
              <a:buChar char="•"/>
            </a:pPr>
            <a:r>
              <a:rPr lang="en-AU" b="1" dirty="0" smtClean="0"/>
              <a:t>Channels</a:t>
            </a:r>
            <a:r>
              <a:rPr lang="en-AU" dirty="0" smtClean="0"/>
              <a:t> is always set to 2</a:t>
            </a:r>
          </a:p>
          <a:p>
            <a:pPr marL="880110" lvl="1" indent="-514350">
              <a:buClrTx/>
              <a:buNone/>
            </a:pPr>
            <a:endParaRPr lang="en-AU" dirty="0" smtClean="0"/>
          </a:p>
          <a:p>
            <a:pPr marL="880110" lvl="1" indent="-514350">
              <a:buClrTx/>
              <a:buFont typeface="Arial" pitchFamily="34" charset="0"/>
              <a:buChar char="•"/>
            </a:pPr>
            <a:r>
              <a:rPr lang="en-AU" b="1" dirty="0" err="1" smtClean="0"/>
              <a:t>Bitrate</a:t>
            </a:r>
            <a:r>
              <a:rPr lang="en-AU" b="1" dirty="0" smtClean="0"/>
              <a:t> </a:t>
            </a:r>
            <a:r>
              <a:rPr lang="en-AU" dirty="0" smtClean="0"/>
              <a:t>is set to 160 kbps.</a:t>
            </a:r>
          </a:p>
          <a:p>
            <a:pPr marL="514350" indent="-514350">
              <a:buClrTx/>
              <a:buNone/>
            </a:pPr>
            <a:r>
              <a:rPr lang="en-AU" dirty="0" smtClean="0"/>
              <a:t> </a:t>
            </a:r>
          </a:p>
          <a:p>
            <a:pPr marL="514350" indent="-514350">
              <a:buClrTx/>
              <a:buFont typeface="Wingdings" pitchFamily="2" charset="2"/>
              <a:buChar char="Ø"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 smtClean="0"/>
          </a:p>
          <a:p>
            <a:pPr marL="514350" indent="-514350">
              <a:buClrTx/>
              <a:buNone/>
            </a:pPr>
            <a:endParaRPr lang="en-AU" dirty="0"/>
          </a:p>
        </p:txBody>
      </p:sp>
      <p:pic>
        <p:nvPicPr>
          <p:cNvPr id="6146" name="Picture 2" descr="\\A200-LT\Share\SUPER Screenshots\ChannelOption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24062" y="2228850"/>
            <a:ext cx="5857876" cy="12001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06" y="642918"/>
            <a:ext cx="8915400" cy="714380"/>
          </a:xfrm>
        </p:spPr>
        <p:txBody>
          <a:bodyPr>
            <a:noAutofit/>
          </a:bodyPr>
          <a:lstStyle/>
          <a:p>
            <a:pPr algn="ctr"/>
            <a:r>
              <a:rPr lang="en-AU" dirty="0" smtClean="0"/>
              <a:t>Setting Audio Options</a:t>
            </a:r>
            <a:endParaRPr lang="en-AU" dirty="0"/>
          </a:p>
        </p:txBody>
      </p:sp>
      <p:sp>
        <p:nvSpPr>
          <p:cNvPr id="19" name="Oval 18"/>
          <p:cNvSpPr/>
          <p:nvPr/>
        </p:nvSpPr>
        <p:spPr>
          <a:xfrm>
            <a:off x="3738554" y="2786058"/>
            <a:ext cx="571504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Oval 19"/>
          <p:cNvSpPr/>
          <p:nvPr/>
        </p:nvSpPr>
        <p:spPr>
          <a:xfrm>
            <a:off x="4310058" y="3000372"/>
            <a:ext cx="571504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Oval 20"/>
          <p:cNvSpPr/>
          <p:nvPr/>
        </p:nvSpPr>
        <p:spPr>
          <a:xfrm>
            <a:off x="5238752" y="2643182"/>
            <a:ext cx="1143008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 animBg="1"/>
      <p:bldP spid="20" grpId="0" animBg="1"/>
      <p:bldP spid="2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F6FC6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665</TotalTime>
  <Words>979</Words>
  <Application>Microsoft Office PowerPoint</Application>
  <PresentationFormat>A4 Paper (210x297 mm)</PresentationFormat>
  <Paragraphs>163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SUPER©</vt:lpstr>
      <vt:lpstr>SUPER©</vt:lpstr>
      <vt:lpstr>SUPER: What is it and what does it do?</vt:lpstr>
      <vt:lpstr>Super: How is it used?</vt:lpstr>
      <vt:lpstr>Adding one or more files to SUPER</vt:lpstr>
      <vt:lpstr>Choosing Outputs</vt:lpstr>
      <vt:lpstr>Analysing Media Files</vt:lpstr>
      <vt:lpstr>Setting Video Options</vt:lpstr>
      <vt:lpstr>Setting Audio Options</vt:lpstr>
      <vt:lpstr>Encoding</vt:lpstr>
      <vt:lpstr>Savings Settings for Future Use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 Presentation</dc:title>
  <dc:subject>SUPER</dc:subject>
  <dc:creator>David Muscara</dc:creator>
  <dc:description>Presentation for Intro To Visual Basic Class</dc:description>
  <cp:lastModifiedBy>Daygon</cp:lastModifiedBy>
  <cp:revision>173</cp:revision>
  <dcterms:created xsi:type="dcterms:W3CDTF">2010-08-29T03:38:23Z</dcterms:created>
  <dcterms:modified xsi:type="dcterms:W3CDTF">2010-08-29T14:46:09Z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