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E0EA-0DF4-46C0-B69A-89E43142959F}" type="datetimeFigureOut">
              <a:rPr lang="en-AU" smtClean="0"/>
              <a:t>24/08/2010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9B3D7-09B5-4C5F-96C3-3D99EB5A609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32409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E0EA-0DF4-46C0-B69A-89E43142959F}" type="datetimeFigureOut">
              <a:rPr lang="en-AU" smtClean="0"/>
              <a:t>24/08/2010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9B3D7-09B5-4C5F-96C3-3D99EB5A609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8563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E0EA-0DF4-46C0-B69A-89E43142959F}" type="datetimeFigureOut">
              <a:rPr lang="en-AU" smtClean="0"/>
              <a:t>24/08/2010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9B3D7-09B5-4C5F-96C3-3D99EB5A609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64932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E0EA-0DF4-46C0-B69A-89E43142959F}" type="datetimeFigureOut">
              <a:rPr lang="en-AU" smtClean="0"/>
              <a:t>24/08/2010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9B3D7-09B5-4C5F-96C3-3D99EB5A609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7414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E0EA-0DF4-46C0-B69A-89E43142959F}" type="datetimeFigureOut">
              <a:rPr lang="en-AU" smtClean="0"/>
              <a:t>24/08/2010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9B3D7-09B5-4C5F-96C3-3D99EB5A609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98161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E0EA-0DF4-46C0-B69A-89E43142959F}" type="datetimeFigureOut">
              <a:rPr lang="en-AU" smtClean="0"/>
              <a:t>24/08/2010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9B3D7-09B5-4C5F-96C3-3D99EB5A609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12391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E0EA-0DF4-46C0-B69A-89E43142959F}" type="datetimeFigureOut">
              <a:rPr lang="en-AU" smtClean="0"/>
              <a:t>24/08/2010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9B3D7-09B5-4C5F-96C3-3D99EB5A609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95932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E0EA-0DF4-46C0-B69A-89E43142959F}" type="datetimeFigureOut">
              <a:rPr lang="en-AU" smtClean="0"/>
              <a:t>24/08/2010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9B3D7-09B5-4C5F-96C3-3D99EB5A609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42245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E0EA-0DF4-46C0-B69A-89E43142959F}" type="datetimeFigureOut">
              <a:rPr lang="en-AU" smtClean="0"/>
              <a:t>24/08/2010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9B3D7-09B5-4C5F-96C3-3D99EB5A609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88808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E0EA-0DF4-46C0-B69A-89E43142959F}" type="datetimeFigureOut">
              <a:rPr lang="en-AU" smtClean="0"/>
              <a:t>24/08/2010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9B3D7-09B5-4C5F-96C3-3D99EB5A609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75672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E0EA-0DF4-46C0-B69A-89E43142959F}" type="datetimeFigureOut">
              <a:rPr lang="en-AU" smtClean="0"/>
              <a:t>24/08/2010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9B3D7-09B5-4C5F-96C3-3D99EB5A609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13520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6E0EA-0DF4-46C0-B69A-89E43142959F}" type="datetimeFigureOut">
              <a:rPr lang="en-AU" smtClean="0"/>
              <a:t>24/08/2010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9B3D7-09B5-4C5F-96C3-3D99EB5A609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73120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Universal Serial Bus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</a:p>
          <a:p>
            <a:r>
              <a:rPr lang="en-US" dirty="0" smtClean="0"/>
              <a:t>Clint Johnston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666958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5816" y="764704"/>
            <a:ext cx="2703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Break Down of USB speeds</a:t>
            </a:r>
            <a:endParaRPr lang="en-AU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1340768"/>
            <a:ext cx="8450455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A </a:t>
            </a:r>
            <a:r>
              <a:rPr lang="en-AU" i="1" dirty="0"/>
              <a:t>low-speed</a:t>
            </a:r>
            <a:r>
              <a:rPr lang="en-AU" dirty="0"/>
              <a:t> rate of 1.5 Mbit/s </a:t>
            </a:r>
            <a:r>
              <a:rPr lang="en-AU" dirty="0" smtClean="0"/>
              <a:t>is </a:t>
            </a:r>
            <a:r>
              <a:rPr lang="en-AU" dirty="0"/>
              <a:t>defined by USB 1.0. </a:t>
            </a:r>
            <a:endParaRPr lang="en-AU" dirty="0" smtClean="0"/>
          </a:p>
          <a:p>
            <a:r>
              <a:rPr lang="en-US" dirty="0" smtClean="0"/>
              <a:t>This is deemed the full-bandwidth operation. (The bare minimum speed data will travel)</a:t>
            </a:r>
          </a:p>
          <a:p>
            <a:endParaRPr lang="en-AU" dirty="0" smtClean="0"/>
          </a:p>
          <a:p>
            <a:r>
              <a:rPr lang="en-AU" dirty="0" smtClean="0"/>
              <a:t>The</a:t>
            </a:r>
            <a:r>
              <a:rPr lang="en-AU" dirty="0"/>
              <a:t> </a:t>
            </a:r>
            <a:r>
              <a:rPr lang="en-AU" i="1" dirty="0"/>
              <a:t>full-speed</a:t>
            </a:r>
            <a:r>
              <a:rPr lang="en-AU" dirty="0"/>
              <a:t> rate of 12 </a:t>
            </a:r>
            <a:r>
              <a:rPr lang="en-AU" dirty="0" smtClean="0"/>
              <a:t>Mbit/s</a:t>
            </a:r>
            <a:r>
              <a:rPr lang="en-AU" dirty="0"/>
              <a:t> </a:t>
            </a:r>
            <a:r>
              <a:rPr lang="en-AU" dirty="0" smtClean="0"/>
              <a:t>is </a:t>
            </a:r>
            <a:r>
              <a:rPr lang="en-AU" dirty="0"/>
              <a:t>the basic USB data rate defined by USB 1.1</a:t>
            </a:r>
            <a:r>
              <a:rPr lang="en-AU" dirty="0" smtClean="0"/>
              <a:t>.</a:t>
            </a:r>
          </a:p>
          <a:p>
            <a:r>
              <a:rPr lang="en-AU" dirty="0" smtClean="0"/>
              <a:t> </a:t>
            </a:r>
          </a:p>
          <a:p>
            <a:r>
              <a:rPr lang="en-AU" dirty="0" smtClean="0"/>
              <a:t>All </a:t>
            </a:r>
            <a:r>
              <a:rPr lang="en-AU" dirty="0"/>
              <a:t>USB hubs support full-bandwidth.</a:t>
            </a:r>
          </a:p>
          <a:p>
            <a:endParaRPr lang="en-AU" dirty="0" smtClean="0"/>
          </a:p>
          <a:p>
            <a:r>
              <a:rPr lang="en-AU" dirty="0" smtClean="0"/>
              <a:t>A</a:t>
            </a:r>
            <a:r>
              <a:rPr lang="en-AU" dirty="0"/>
              <a:t> </a:t>
            </a:r>
            <a:r>
              <a:rPr lang="en-AU" i="1" dirty="0"/>
              <a:t>high-speed</a:t>
            </a:r>
            <a:r>
              <a:rPr lang="en-AU" dirty="0"/>
              <a:t> (USB 2.0) rate of 480 </a:t>
            </a:r>
            <a:r>
              <a:rPr lang="en-AU" dirty="0" smtClean="0"/>
              <a:t>Mbit/s.</a:t>
            </a:r>
          </a:p>
          <a:p>
            <a:r>
              <a:rPr lang="en-AU" dirty="0" smtClean="0"/>
              <a:t>All </a:t>
            </a:r>
            <a:r>
              <a:rPr lang="en-AU" dirty="0"/>
              <a:t>hi-speed devices are capable of falling back to full-bandwidth operation if necessary; </a:t>
            </a:r>
            <a:endParaRPr lang="en-AU" dirty="0" smtClean="0"/>
          </a:p>
          <a:p>
            <a:r>
              <a:rPr lang="en-AU" dirty="0" smtClean="0"/>
              <a:t>they </a:t>
            </a:r>
            <a:r>
              <a:rPr lang="en-AU" dirty="0"/>
              <a:t>are backward compatible. Connectors are identical</a:t>
            </a:r>
            <a:r>
              <a:rPr lang="en-AU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5811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89572" y="764704"/>
            <a:ext cx="2277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Look into the Future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731307" y="2060848"/>
            <a:ext cx="739375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A Super Speed (USB 3.0) rate of 4800</a:t>
            </a:r>
            <a:r>
              <a:rPr lang="en-AU" smtClean="0"/>
              <a:t> Mbit/s.</a:t>
            </a:r>
            <a:endParaRPr lang="en-AU" dirty="0" smtClean="0"/>
          </a:p>
          <a:p>
            <a:r>
              <a:rPr lang="en-AU" dirty="0" smtClean="0"/>
              <a:t>The written USB 3.0 specs was released by Intel and partners in August 2008.</a:t>
            </a:r>
          </a:p>
          <a:p>
            <a:endParaRPr lang="en-AU" dirty="0" smtClean="0"/>
          </a:p>
          <a:p>
            <a:r>
              <a:rPr lang="en-AU" dirty="0" smtClean="0"/>
              <a:t>The first USB 3 controller chips were sampled by NEC May 2009 </a:t>
            </a:r>
          </a:p>
          <a:p>
            <a:r>
              <a:rPr lang="en-AU" dirty="0" smtClean="0"/>
              <a:t>and products using the 3.0 specs arrived beginning in January 2010. </a:t>
            </a:r>
          </a:p>
          <a:p>
            <a:endParaRPr lang="en-AU" dirty="0" smtClean="0"/>
          </a:p>
          <a:p>
            <a:r>
              <a:rPr lang="en-AU" dirty="0" smtClean="0"/>
              <a:t>USB 3.0 connectors are generally backwards compatible.</a:t>
            </a:r>
            <a:endParaRPr lang="en-AU" dirty="0"/>
          </a:p>
        </p:txBody>
      </p:sp>
      <p:sp>
        <p:nvSpPr>
          <p:cNvPr id="5" name="TextBox 4"/>
          <p:cNvSpPr txBox="1"/>
          <p:nvPr/>
        </p:nvSpPr>
        <p:spPr>
          <a:xfrm>
            <a:off x="3491880" y="4797152"/>
            <a:ext cx="155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That’s all folks.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80347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692696"/>
            <a:ext cx="1658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 What is USB?</a:t>
            </a:r>
            <a:endParaRPr lang="en-AU" dirty="0"/>
          </a:p>
        </p:txBody>
      </p:sp>
      <p:sp>
        <p:nvSpPr>
          <p:cNvPr id="3" name="TextBox 2"/>
          <p:cNvSpPr txBox="1"/>
          <p:nvPr/>
        </p:nvSpPr>
        <p:spPr>
          <a:xfrm>
            <a:off x="1115616" y="1124744"/>
            <a:ext cx="68228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USB or Universal Serial Bus is </a:t>
            </a:r>
            <a:r>
              <a:rPr lang="en-AU" dirty="0" smtClean="0"/>
              <a:t>specification</a:t>
            </a:r>
            <a:r>
              <a:rPr lang="en-AU" dirty="0"/>
              <a:t> to establish communication </a:t>
            </a:r>
            <a:endParaRPr lang="en-AU" dirty="0" smtClean="0"/>
          </a:p>
          <a:p>
            <a:r>
              <a:rPr lang="en-AU" dirty="0" smtClean="0"/>
              <a:t>between </a:t>
            </a:r>
            <a:r>
              <a:rPr lang="en-AU" dirty="0"/>
              <a:t>devices and a host </a:t>
            </a:r>
            <a:r>
              <a:rPr lang="en-AU" dirty="0" smtClean="0"/>
              <a:t>controller( PC ).</a:t>
            </a:r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068960"/>
            <a:ext cx="2286000" cy="219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81363" y="3795003"/>
            <a:ext cx="3857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Most common type of USB connection.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60463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620688"/>
            <a:ext cx="2092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 Who made USB??</a:t>
            </a:r>
            <a:endParaRPr lang="en-AU" dirty="0"/>
          </a:p>
        </p:txBody>
      </p:sp>
      <p:sp>
        <p:nvSpPr>
          <p:cNvPr id="3" name="TextBox 2"/>
          <p:cNvSpPr txBox="1"/>
          <p:nvPr/>
        </p:nvSpPr>
        <p:spPr>
          <a:xfrm>
            <a:off x="590681" y="1700808"/>
            <a:ext cx="6285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Genius who created USB is Ajay Bhatt while working for Intel.</a:t>
            </a:r>
          </a:p>
          <a:p>
            <a:r>
              <a:rPr lang="en-US" dirty="0" smtClean="0"/>
              <a:t>He was and still is employed by Intel.</a:t>
            </a:r>
            <a:endParaRPr lang="en-A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896" y="2780928"/>
            <a:ext cx="3096344" cy="2603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80112" y="3789040"/>
            <a:ext cx="1830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lovely fellow.</a:t>
            </a:r>
            <a:endParaRPr lang="en-AU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4139952" y="3973706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27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2715" y="1988840"/>
            <a:ext cx="8214493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USB is intended to replace many varieties of serial and parallel ports. </a:t>
            </a:r>
          </a:p>
          <a:p>
            <a:endParaRPr lang="en-AU" dirty="0" smtClean="0"/>
          </a:p>
          <a:p>
            <a:r>
              <a:rPr lang="en-AU" dirty="0" smtClean="0"/>
              <a:t>USB can connect computer peripherals such as mice, keyboards, digital cameras, </a:t>
            </a:r>
          </a:p>
          <a:p>
            <a:r>
              <a:rPr lang="en-AU" dirty="0" smtClean="0"/>
              <a:t>printers, personal media players, flash drives, and external hard drives. </a:t>
            </a:r>
          </a:p>
          <a:p>
            <a:r>
              <a:rPr lang="en-AU" dirty="0" smtClean="0"/>
              <a:t>For many of those devices, USB has become the standard connection method. </a:t>
            </a:r>
          </a:p>
          <a:p>
            <a:endParaRPr lang="en-AU" dirty="0" smtClean="0"/>
          </a:p>
          <a:p>
            <a:r>
              <a:rPr lang="en-AU" dirty="0" smtClean="0"/>
              <a:t>USB was designed for personal computers, but it has become commonplace on other </a:t>
            </a:r>
          </a:p>
          <a:p>
            <a:r>
              <a:rPr lang="en-AU" dirty="0" smtClean="0"/>
              <a:t>devices such as smartphones, PDAs and video game consoles, and as a power cord. </a:t>
            </a:r>
          </a:p>
          <a:p>
            <a:endParaRPr lang="en-AU" dirty="0" smtClean="0"/>
          </a:p>
          <a:p>
            <a:r>
              <a:rPr lang="en-AU" dirty="0" smtClean="0"/>
              <a:t>As of 2008, there are about 2 billion USB devices sold per year, </a:t>
            </a:r>
          </a:p>
          <a:p>
            <a:r>
              <a:rPr lang="en-AU" dirty="0" smtClean="0"/>
              <a:t>and approximately 6 billion total sold to date.</a:t>
            </a:r>
            <a:endParaRPr lang="en-AU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692696"/>
            <a:ext cx="3483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What are some of the uses of USB?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12500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5816" y="62068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Some History on USB.</a:t>
            </a:r>
            <a:endParaRPr lang="en-AU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484784"/>
            <a:ext cx="856247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USB began development in 1994 by a group of seven companies: </a:t>
            </a:r>
          </a:p>
          <a:p>
            <a:r>
              <a:rPr lang="en-AU" dirty="0" smtClean="0"/>
              <a:t>Compaq, DEC, IBM, Intel, Microsoft, NEC and Nortel.</a:t>
            </a:r>
          </a:p>
          <a:p>
            <a:endParaRPr lang="en-US" dirty="0"/>
          </a:p>
          <a:p>
            <a:r>
              <a:rPr lang="en-AU" dirty="0" smtClean="0"/>
              <a:t>The USB 1.0 specification was introduced in January 1996. </a:t>
            </a:r>
          </a:p>
          <a:p>
            <a:r>
              <a:rPr lang="en-AU" dirty="0" smtClean="0"/>
              <a:t>The original USB 1.0 specification had a data transfer rate of just 12 Mbit/s.</a:t>
            </a:r>
          </a:p>
          <a:p>
            <a:r>
              <a:rPr lang="en-AU" dirty="0" smtClean="0"/>
              <a:t>The first widely used version of USB was 1.1, which was released in September 1998. </a:t>
            </a:r>
          </a:p>
          <a:p>
            <a:r>
              <a:rPr lang="en-US" dirty="0" smtClean="0"/>
              <a:t>1.1 had a transfer speed of 12 Mbit/s.</a:t>
            </a:r>
            <a:endParaRPr lang="en-US" dirty="0"/>
          </a:p>
          <a:p>
            <a:endParaRPr lang="en-US" dirty="0" smtClean="0"/>
          </a:p>
          <a:p>
            <a:r>
              <a:rPr lang="en-AU" dirty="0" smtClean="0"/>
              <a:t>The USB 2.0 specification was released in April 2000 </a:t>
            </a:r>
          </a:p>
          <a:p>
            <a:r>
              <a:rPr lang="en-AU" dirty="0" smtClean="0"/>
              <a:t>and was standardized by the USB-IF at the end of 2001. </a:t>
            </a:r>
          </a:p>
          <a:p>
            <a:r>
              <a:rPr lang="en-AU" dirty="0" smtClean="0"/>
              <a:t>USB has a higher data transfer rate, with the resulting specification achieving 480 Mbit/s, </a:t>
            </a:r>
          </a:p>
          <a:p>
            <a:r>
              <a:rPr lang="en-AU" dirty="0" smtClean="0"/>
              <a:t>a fortyfold increase over 12 Mbit/s for the original USB 1.0.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26892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693183"/>
            <a:ext cx="51562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closer look at some of the </a:t>
            </a:r>
            <a:r>
              <a:rPr lang="en-AU" dirty="0" smtClean="0"/>
              <a:t>peripherals that use USB</a:t>
            </a:r>
            <a:endParaRPr lang="en-A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188" y="2492896"/>
            <a:ext cx="2592288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860032" y="2996952"/>
            <a:ext cx="2547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USB Mass Storage Device</a:t>
            </a:r>
            <a:endParaRPr lang="en-AU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3635896" y="3181618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80441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80728"/>
            <a:ext cx="1905000" cy="200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139952" y="795466"/>
            <a:ext cx="1995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USB extension cord</a:t>
            </a:r>
            <a:endParaRPr lang="en-AU" dirty="0"/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2627784" y="1124744"/>
            <a:ext cx="14401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318" y="4437112"/>
            <a:ext cx="209550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23928" y="4293096"/>
            <a:ext cx="3537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Range of different connection types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5004048" y="4940342"/>
            <a:ext cx="214994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• </a:t>
            </a:r>
            <a:r>
              <a:rPr lang="it-IT" dirty="0" smtClean="0"/>
              <a:t>male </a:t>
            </a:r>
            <a:r>
              <a:rPr lang="it-IT" dirty="0"/>
              <a:t>Micro B</a:t>
            </a:r>
            <a:br>
              <a:rPr lang="it-IT" dirty="0"/>
            </a:br>
            <a:r>
              <a:rPr lang="it-IT" dirty="0"/>
              <a:t>• male Mini B (8-pin)</a:t>
            </a:r>
            <a:br>
              <a:rPr lang="it-IT" dirty="0"/>
            </a:br>
            <a:r>
              <a:rPr lang="it-IT" dirty="0"/>
              <a:t>• male Mini B (5-pin)</a:t>
            </a:r>
            <a:br>
              <a:rPr lang="it-IT" dirty="0"/>
            </a:br>
            <a:r>
              <a:rPr lang="it-IT" dirty="0"/>
              <a:t>• female standard A</a:t>
            </a:r>
            <a:br>
              <a:rPr lang="it-IT" dirty="0"/>
            </a:br>
            <a:r>
              <a:rPr lang="it-IT" dirty="0"/>
              <a:t>• male standard A</a:t>
            </a:r>
            <a:br>
              <a:rPr lang="it-IT" dirty="0"/>
            </a:br>
            <a:r>
              <a:rPr lang="it-IT" dirty="0"/>
              <a:t>• male standard B</a:t>
            </a:r>
            <a:endParaRPr lang="en-AU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5733256"/>
            <a:ext cx="1780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left to right</a:t>
            </a:r>
            <a:endParaRPr lang="en-AU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915816" y="4477762"/>
            <a:ext cx="864096" cy="1846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2915816" y="5013176"/>
            <a:ext cx="180020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1636068" y="5229200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923928" y="1412776"/>
            <a:ext cx="48388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One thing to note on the extension cord is</a:t>
            </a:r>
          </a:p>
          <a:p>
            <a:r>
              <a:rPr lang="en-US" dirty="0"/>
              <a:t>t</a:t>
            </a:r>
            <a:r>
              <a:rPr lang="en-US" dirty="0" smtClean="0"/>
              <a:t>hat it has a maximum length of 5m.</a:t>
            </a:r>
          </a:p>
          <a:p>
            <a:r>
              <a:rPr lang="en-US" dirty="0" smtClean="0"/>
              <a:t>USB1.1 (3m), USB 2(5m per cord up to 30m using </a:t>
            </a:r>
          </a:p>
          <a:p>
            <a:r>
              <a:rPr lang="en-US" dirty="0" smtClean="0"/>
              <a:t>Cords and USB hubs).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421630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709335"/>
            <a:ext cx="20955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211960" y="1124744"/>
            <a:ext cx="4108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Main Different types of USB connectors.</a:t>
            </a:r>
            <a:endParaRPr lang="en-AU" dirty="0"/>
          </a:p>
        </p:txBody>
      </p:sp>
      <p:sp>
        <p:nvSpPr>
          <p:cNvPr id="3" name="TextBox 2"/>
          <p:cNvSpPr txBox="1"/>
          <p:nvPr/>
        </p:nvSpPr>
        <p:spPr>
          <a:xfrm>
            <a:off x="197815" y="2060848"/>
            <a:ext cx="877214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/>
              <a:t>Standard type A</a:t>
            </a:r>
          </a:p>
          <a:p>
            <a:r>
              <a:rPr lang="en-AU" dirty="0" smtClean="0"/>
              <a:t>Is </a:t>
            </a:r>
            <a:r>
              <a:rPr lang="en-AU" dirty="0"/>
              <a:t>a flattened </a:t>
            </a:r>
            <a:r>
              <a:rPr lang="en-AU" dirty="0" smtClean="0"/>
              <a:t>rectangle. </a:t>
            </a:r>
            <a:r>
              <a:rPr lang="en-AU" dirty="0"/>
              <a:t>This plug is frequently seen on cables that are permanently </a:t>
            </a:r>
            <a:endParaRPr lang="en-AU" dirty="0" smtClean="0"/>
          </a:p>
          <a:p>
            <a:r>
              <a:rPr lang="en-AU" dirty="0" smtClean="0"/>
              <a:t>attached </a:t>
            </a:r>
            <a:r>
              <a:rPr lang="en-AU" dirty="0"/>
              <a:t>to a device, such as one connecting a keyboard or mouse to the </a:t>
            </a:r>
            <a:r>
              <a:rPr lang="en-AU" dirty="0" smtClean="0"/>
              <a:t>computer.</a:t>
            </a:r>
            <a:endParaRPr lang="en-AU" dirty="0"/>
          </a:p>
          <a:p>
            <a:r>
              <a:rPr lang="en-AU" dirty="0"/>
              <a:t>USB connections eventually wear out as the connection loosens through repeated plugging </a:t>
            </a:r>
            <a:endParaRPr lang="en-AU" dirty="0" smtClean="0"/>
          </a:p>
          <a:p>
            <a:r>
              <a:rPr lang="en-AU" dirty="0" smtClean="0"/>
              <a:t>and </a:t>
            </a:r>
            <a:r>
              <a:rPr lang="en-AU" dirty="0"/>
              <a:t>unplugging. </a:t>
            </a:r>
            <a:endParaRPr lang="en-AU" dirty="0" smtClean="0"/>
          </a:p>
          <a:p>
            <a:r>
              <a:rPr lang="en-AU" dirty="0" smtClean="0"/>
              <a:t>The </a:t>
            </a:r>
            <a:r>
              <a:rPr lang="en-AU" dirty="0"/>
              <a:t>lifetime of a USB-A male connector is approximately 1,500 connect/disconnect </a:t>
            </a:r>
            <a:r>
              <a:rPr lang="en-AU" dirty="0" smtClean="0"/>
              <a:t>cycles.</a:t>
            </a:r>
            <a:endParaRPr lang="en-AU" dirty="0"/>
          </a:p>
          <a:p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208448" y="4221088"/>
            <a:ext cx="839069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 smtClean="0"/>
              <a:t>Standard type B</a:t>
            </a:r>
          </a:p>
          <a:p>
            <a:r>
              <a:rPr lang="en-AU" dirty="0" smtClean="0"/>
              <a:t>Has a square shape with bevelled exterior, and is generally seen on a device that uses a </a:t>
            </a:r>
          </a:p>
          <a:p>
            <a:r>
              <a:rPr lang="en-AU" dirty="0" smtClean="0"/>
              <a:t>removable cable, e.g. a printer. </a:t>
            </a:r>
          </a:p>
          <a:p>
            <a:r>
              <a:rPr lang="en-AU" dirty="0" smtClean="0"/>
              <a:t>A Type B plug delivers power in addition to carrying data. </a:t>
            </a:r>
          </a:p>
          <a:p>
            <a:r>
              <a:rPr lang="en-AU" dirty="0" smtClean="0"/>
              <a:t>On some devices, the Type B receptacle has no data connections, </a:t>
            </a:r>
          </a:p>
          <a:p>
            <a:r>
              <a:rPr lang="en-AU" dirty="0" smtClean="0"/>
              <a:t>being used solely for accepting power from the upstream device. </a:t>
            </a:r>
          </a:p>
        </p:txBody>
      </p:sp>
    </p:spTree>
    <p:extLst>
      <p:ext uri="{BB962C8B-B14F-4D97-AF65-F5344CB8AC3E}">
        <p14:creationId xmlns:p14="http://schemas.microsoft.com/office/powerpoint/2010/main" val="36605642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1" y="225514"/>
            <a:ext cx="31892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/>
              <a:t>USB Mini and Micro connectors</a:t>
            </a:r>
          </a:p>
          <a:p>
            <a:endParaRPr lang="en-AU" dirty="0"/>
          </a:p>
        </p:txBody>
      </p:sp>
      <p:sp>
        <p:nvSpPr>
          <p:cNvPr id="3" name="TextBox 2"/>
          <p:cNvSpPr txBox="1"/>
          <p:nvPr/>
        </p:nvSpPr>
        <p:spPr>
          <a:xfrm>
            <a:off x="107504" y="884975"/>
            <a:ext cx="8608575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The Mini-A and Mini-B plugs are roughly 3 by 7 mm, </a:t>
            </a:r>
          </a:p>
          <a:p>
            <a:r>
              <a:rPr lang="en-AU" dirty="0" smtClean="0"/>
              <a:t>while the Micro plugs are roughly half the thickness.</a:t>
            </a:r>
          </a:p>
          <a:p>
            <a:endParaRPr lang="en-AU" dirty="0" smtClean="0"/>
          </a:p>
          <a:p>
            <a:r>
              <a:rPr lang="en-AU" dirty="0" smtClean="0"/>
              <a:t>Mini-USB is often used by digital camcorders.</a:t>
            </a:r>
          </a:p>
          <a:p>
            <a:r>
              <a:rPr lang="en-AU" dirty="0" smtClean="0"/>
              <a:t>The Micro-USB connector was announced January 4, 2007.</a:t>
            </a:r>
            <a:endParaRPr lang="en-US" dirty="0"/>
          </a:p>
          <a:p>
            <a:r>
              <a:rPr lang="en-AU" dirty="0" smtClean="0"/>
              <a:t>As of February 2009, many devices still use Mini plugs, </a:t>
            </a:r>
          </a:p>
          <a:p>
            <a:r>
              <a:rPr lang="en-AU" dirty="0" smtClean="0"/>
              <a:t>but the newer Micro connectors are being widely adopted.</a:t>
            </a:r>
          </a:p>
          <a:p>
            <a:endParaRPr lang="en-US" dirty="0"/>
          </a:p>
          <a:p>
            <a:r>
              <a:rPr lang="en-AU" dirty="0"/>
              <a:t>Micro-USB </a:t>
            </a:r>
            <a:r>
              <a:rPr lang="en-AU" dirty="0" smtClean="0"/>
              <a:t>is being used as the </a:t>
            </a:r>
            <a:r>
              <a:rPr lang="en-AU" dirty="0"/>
              <a:t>standard connector for data and power on mobile devices</a:t>
            </a:r>
            <a:r>
              <a:rPr lang="en-AU" dirty="0" smtClean="0"/>
              <a:t>.</a:t>
            </a:r>
            <a:endParaRPr lang="en-AU" baseline="30000" dirty="0"/>
          </a:p>
          <a:p>
            <a:r>
              <a:rPr lang="en-AU" dirty="0" smtClean="0"/>
              <a:t>These </a:t>
            </a:r>
            <a:r>
              <a:rPr lang="en-AU" dirty="0"/>
              <a:t>include various types of battery chargers, </a:t>
            </a:r>
            <a:r>
              <a:rPr lang="en-AU" dirty="0" smtClean="0"/>
              <a:t>allowing </a:t>
            </a:r>
            <a:r>
              <a:rPr lang="en-AU" dirty="0"/>
              <a:t>Micro-USB to be the </a:t>
            </a:r>
            <a:endParaRPr lang="en-AU" dirty="0" smtClean="0"/>
          </a:p>
          <a:p>
            <a:r>
              <a:rPr lang="en-AU" dirty="0" smtClean="0"/>
              <a:t>single </a:t>
            </a:r>
            <a:r>
              <a:rPr lang="en-AU" dirty="0"/>
              <a:t>external cable link needed by some devices. </a:t>
            </a:r>
            <a:endParaRPr lang="en-AU" dirty="0" smtClean="0"/>
          </a:p>
          <a:p>
            <a:r>
              <a:rPr lang="en-AU" dirty="0" smtClean="0"/>
              <a:t>As </a:t>
            </a:r>
            <a:r>
              <a:rPr lang="en-AU" dirty="0"/>
              <a:t>of January 30, 2009 Micro-USB has been accepted </a:t>
            </a:r>
            <a:r>
              <a:rPr lang="en-AU" dirty="0" smtClean="0"/>
              <a:t>as </a:t>
            </a:r>
            <a:r>
              <a:rPr lang="en-AU" dirty="0"/>
              <a:t>the standard charging </a:t>
            </a:r>
            <a:endParaRPr lang="en-AU" dirty="0" smtClean="0"/>
          </a:p>
          <a:p>
            <a:r>
              <a:rPr lang="en-AU" dirty="0" smtClean="0"/>
              <a:t>port across most </a:t>
            </a:r>
            <a:r>
              <a:rPr lang="en-AU" dirty="0"/>
              <a:t>of the world. </a:t>
            </a:r>
            <a:endParaRPr lang="en-AU" dirty="0" smtClean="0"/>
          </a:p>
          <a:p>
            <a:r>
              <a:rPr lang="en-AU" dirty="0" smtClean="0"/>
              <a:t>Worldwide </a:t>
            </a:r>
            <a:r>
              <a:rPr lang="en-AU" dirty="0"/>
              <a:t>conversion to the new </a:t>
            </a:r>
            <a:r>
              <a:rPr lang="en-AU" dirty="0" err="1"/>
              <a:t>cellphone</a:t>
            </a:r>
            <a:r>
              <a:rPr lang="en-AU" dirty="0"/>
              <a:t> charging standard is expected </a:t>
            </a:r>
            <a:endParaRPr lang="en-AU" dirty="0" smtClean="0"/>
          </a:p>
          <a:p>
            <a:r>
              <a:rPr lang="en-AU" dirty="0" smtClean="0"/>
              <a:t>to </a:t>
            </a:r>
            <a:r>
              <a:rPr lang="en-AU" dirty="0"/>
              <a:t>be completed between 2010 to 2012</a:t>
            </a:r>
            <a:r>
              <a:rPr lang="en-AU" dirty="0" smtClean="0"/>
              <a:t>.</a:t>
            </a:r>
          </a:p>
          <a:p>
            <a:endParaRPr lang="en-US" dirty="0"/>
          </a:p>
          <a:p>
            <a:r>
              <a:rPr lang="en-AU" dirty="0" smtClean="0"/>
              <a:t>In addition, on 22 October 2009 the International Telecommunication Union (ITU) </a:t>
            </a:r>
          </a:p>
          <a:p>
            <a:r>
              <a:rPr lang="en-AU" dirty="0" smtClean="0"/>
              <a:t>announced that it had embraced micro-USB as the Universal Charger Solution </a:t>
            </a:r>
          </a:p>
          <a:p>
            <a:r>
              <a:rPr lang="en-AU" dirty="0" smtClean="0"/>
              <a:t>its "energy-efficient one-charger-fits-all new mobile phone solution.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642898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633</Words>
  <Application>Microsoft Office PowerPoint</Application>
  <PresentationFormat>On-screen Show (4:3)</PresentationFormat>
  <Paragraphs>99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Universal Serial Bus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Universal Serial Bus</dc:title>
  <dc:creator>Clint</dc:creator>
  <cp:lastModifiedBy>Clint</cp:lastModifiedBy>
  <cp:revision>7</cp:revision>
  <dcterms:created xsi:type="dcterms:W3CDTF">2010-08-24T07:27:20Z</dcterms:created>
  <dcterms:modified xsi:type="dcterms:W3CDTF">2010-08-24T08:30:00Z</dcterms:modified>
</cp:coreProperties>
</file>